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86" r:id="rId15"/>
    <p:sldId id="269" r:id="rId16"/>
    <p:sldId id="270" r:id="rId17"/>
    <p:sldId id="271" r:id="rId18"/>
    <p:sldId id="272" r:id="rId19"/>
    <p:sldId id="273" r:id="rId20"/>
    <p:sldId id="287" r:id="rId21"/>
    <p:sldId id="274" r:id="rId22"/>
    <p:sldId id="288" r:id="rId23"/>
    <p:sldId id="275" r:id="rId24"/>
    <p:sldId id="289" r:id="rId25"/>
    <p:sldId id="276" r:id="rId26"/>
    <p:sldId id="290" r:id="rId27"/>
    <p:sldId id="291" r:id="rId28"/>
    <p:sldId id="292" r:id="rId29"/>
    <p:sldId id="277" r:id="rId30"/>
    <p:sldId id="278" r:id="rId31"/>
    <p:sldId id="279" r:id="rId32"/>
    <p:sldId id="294" r:id="rId33"/>
    <p:sldId id="284" r:id="rId34"/>
    <p:sldId id="285" r:id="rId35"/>
    <p:sldId id="281"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9ABFB-85F3-ABF5-AAAC-03B52AC284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5597628-B01C-31A6-F9E8-0B1B10E86D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393B8A5-5650-600A-530E-57C060EBD421}"/>
              </a:ext>
            </a:extLst>
          </p:cNvPr>
          <p:cNvSpPr>
            <a:spLocks noGrp="1"/>
          </p:cNvSpPr>
          <p:nvPr>
            <p:ph type="dt" sz="half" idx="10"/>
          </p:nvPr>
        </p:nvSpPr>
        <p:spPr/>
        <p:txBody>
          <a:bodyPr/>
          <a:lstStyle/>
          <a:p>
            <a:fld id="{0F6D5C29-F832-4902-890A-4EA5339B476C}" type="datetimeFigureOut">
              <a:rPr lang="en-IN" smtClean="0"/>
              <a:t>30-03-2024</a:t>
            </a:fld>
            <a:endParaRPr lang="en-IN"/>
          </a:p>
        </p:txBody>
      </p:sp>
      <p:sp>
        <p:nvSpPr>
          <p:cNvPr id="5" name="Footer Placeholder 4">
            <a:extLst>
              <a:ext uri="{FF2B5EF4-FFF2-40B4-BE49-F238E27FC236}">
                <a16:creationId xmlns:a16="http://schemas.microsoft.com/office/drawing/2014/main" id="{9C2507C7-E97D-9849-0EFE-B92B3D0A04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A70F149-57D3-DB29-5C98-B55B8E7731EB}"/>
              </a:ext>
            </a:extLst>
          </p:cNvPr>
          <p:cNvSpPr>
            <a:spLocks noGrp="1"/>
          </p:cNvSpPr>
          <p:nvPr>
            <p:ph type="sldNum" sz="quarter" idx="12"/>
          </p:nvPr>
        </p:nvSpPr>
        <p:spPr/>
        <p:txBody>
          <a:bodyPr/>
          <a:lstStyle/>
          <a:p>
            <a:fld id="{CF345AB3-5338-4D0F-9D89-EF3EAC0CDA4F}" type="slidenum">
              <a:rPr lang="en-IN" smtClean="0"/>
              <a:t>‹#›</a:t>
            </a:fld>
            <a:endParaRPr lang="en-IN"/>
          </a:p>
        </p:txBody>
      </p:sp>
    </p:spTree>
    <p:extLst>
      <p:ext uri="{BB962C8B-B14F-4D97-AF65-F5344CB8AC3E}">
        <p14:creationId xmlns:p14="http://schemas.microsoft.com/office/powerpoint/2010/main" val="232082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448E3-30DC-F612-F963-7DA6D541CF9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BB86042-72D4-1F50-2899-BAFB2F9E794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A3A111-407F-D7B3-9F27-9532DA4BB57D}"/>
              </a:ext>
            </a:extLst>
          </p:cNvPr>
          <p:cNvSpPr>
            <a:spLocks noGrp="1"/>
          </p:cNvSpPr>
          <p:nvPr>
            <p:ph type="dt" sz="half" idx="10"/>
          </p:nvPr>
        </p:nvSpPr>
        <p:spPr/>
        <p:txBody>
          <a:bodyPr/>
          <a:lstStyle/>
          <a:p>
            <a:fld id="{0F6D5C29-F832-4902-890A-4EA5339B476C}" type="datetimeFigureOut">
              <a:rPr lang="en-IN" smtClean="0"/>
              <a:t>30-03-2024</a:t>
            </a:fld>
            <a:endParaRPr lang="en-IN"/>
          </a:p>
        </p:txBody>
      </p:sp>
      <p:sp>
        <p:nvSpPr>
          <p:cNvPr id="5" name="Footer Placeholder 4">
            <a:extLst>
              <a:ext uri="{FF2B5EF4-FFF2-40B4-BE49-F238E27FC236}">
                <a16:creationId xmlns:a16="http://schemas.microsoft.com/office/drawing/2014/main" id="{2ABCE212-C40A-C493-19BE-828F38F789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671492-FA7F-231A-7ACB-347E0EE049AA}"/>
              </a:ext>
            </a:extLst>
          </p:cNvPr>
          <p:cNvSpPr>
            <a:spLocks noGrp="1"/>
          </p:cNvSpPr>
          <p:nvPr>
            <p:ph type="sldNum" sz="quarter" idx="12"/>
          </p:nvPr>
        </p:nvSpPr>
        <p:spPr/>
        <p:txBody>
          <a:bodyPr/>
          <a:lstStyle/>
          <a:p>
            <a:fld id="{CF345AB3-5338-4D0F-9D89-EF3EAC0CDA4F}" type="slidenum">
              <a:rPr lang="en-IN" smtClean="0"/>
              <a:t>‹#›</a:t>
            </a:fld>
            <a:endParaRPr lang="en-IN"/>
          </a:p>
        </p:txBody>
      </p:sp>
    </p:spTree>
    <p:extLst>
      <p:ext uri="{BB962C8B-B14F-4D97-AF65-F5344CB8AC3E}">
        <p14:creationId xmlns:p14="http://schemas.microsoft.com/office/powerpoint/2010/main" val="2136847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AA7D1E7-3EE7-998F-D31F-D88EC173432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8833C6B-37A6-24D9-8AC0-6125F0693DE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65EAFA-9A62-207A-489D-686DDFC43394}"/>
              </a:ext>
            </a:extLst>
          </p:cNvPr>
          <p:cNvSpPr>
            <a:spLocks noGrp="1"/>
          </p:cNvSpPr>
          <p:nvPr>
            <p:ph type="dt" sz="half" idx="10"/>
          </p:nvPr>
        </p:nvSpPr>
        <p:spPr/>
        <p:txBody>
          <a:bodyPr/>
          <a:lstStyle/>
          <a:p>
            <a:fld id="{0F6D5C29-F832-4902-890A-4EA5339B476C}" type="datetimeFigureOut">
              <a:rPr lang="en-IN" smtClean="0"/>
              <a:t>30-03-2024</a:t>
            </a:fld>
            <a:endParaRPr lang="en-IN"/>
          </a:p>
        </p:txBody>
      </p:sp>
      <p:sp>
        <p:nvSpPr>
          <p:cNvPr id="5" name="Footer Placeholder 4">
            <a:extLst>
              <a:ext uri="{FF2B5EF4-FFF2-40B4-BE49-F238E27FC236}">
                <a16:creationId xmlns:a16="http://schemas.microsoft.com/office/drawing/2014/main" id="{AB36FDE7-8E72-DF81-486E-2000D6BD381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2839B6-C07F-8AF4-2299-C89AA2A6AD33}"/>
              </a:ext>
            </a:extLst>
          </p:cNvPr>
          <p:cNvSpPr>
            <a:spLocks noGrp="1"/>
          </p:cNvSpPr>
          <p:nvPr>
            <p:ph type="sldNum" sz="quarter" idx="12"/>
          </p:nvPr>
        </p:nvSpPr>
        <p:spPr/>
        <p:txBody>
          <a:bodyPr/>
          <a:lstStyle/>
          <a:p>
            <a:fld id="{CF345AB3-5338-4D0F-9D89-EF3EAC0CDA4F}" type="slidenum">
              <a:rPr lang="en-IN" smtClean="0"/>
              <a:t>‹#›</a:t>
            </a:fld>
            <a:endParaRPr lang="en-IN"/>
          </a:p>
        </p:txBody>
      </p:sp>
    </p:spTree>
    <p:extLst>
      <p:ext uri="{BB962C8B-B14F-4D97-AF65-F5344CB8AC3E}">
        <p14:creationId xmlns:p14="http://schemas.microsoft.com/office/powerpoint/2010/main" val="2153722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98D17-8864-6B6A-4785-2137B46E088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60EAB4E-3DF2-3312-F76B-6CE3B43830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70A1D9E-8053-BF3E-A7A3-FDCC3FF6687A}"/>
              </a:ext>
            </a:extLst>
          </p:cNvPr>
          <p:cNvSpPr>
            <a:spLocks noGrp="1"/>
          </p:cNvSpPr>
          <p:nvPr>
            <p:ph type="dt" sz="half" idx="10"/>
          </p:nvPr>
        </p:nvSpPr>
        <p:spPr/>
        <p:txBody>
          <a:bodyPr/>
          <a:lstStyle/>
          <a:p>
            <a:fld id="{0F6D5C29-F832-4902-890A-4EA5339B476C}" type="datetimeFigureOut">
              <a:rPr lang="en-IN" smtClean="0"/>
              <a:t>30-03-2024</a:t>
            </a:fld>
            <a:endParaRPr lang="en-IN"/>
          </a:p>
        </p:txBody>
      </p:sp>
      <p:sp>
        <p:nvSpPr>
          <p:cNvPr id="5" name="Footer Placeholder 4">
            <a:extLst>
              <a:ext uri="{FF2B5EF4-FFF2-40B4-BE49-F238E27FC236}">
                <a16:creationId xmlns:a16="http://schemas.microsoft.com/office/drawing/2014/main" id="{0BEB0887-78F8-981C-E86E-8CBE3F1AD15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84BB2D6-CF00-E081-8CF9-2413C098F9B4}"/>
              </a:ext>
            </a:extLst>
          </p:cNvPr>
          <p:cNvSpPr>
            <a:spLocks noGrp="1"/>
          </p:cNvSpPr>
          <p:nvPr>
            <p:ph type="sldNum" sz="quarter" idx="12"/>
          </p:nvPr>
        </p:nvSpPr>
        <p:spPr/>
        <p:txBody>
          <a:bodyPr/>
          <a:lstStyle/>
          <a:p>
            <a:fld id="{CF345AB3-5338-4D0F-9D89-EF3EAC0CDA4F}" type="slidenum">
              <a:rPr lang="en-IN" smtClean="0"/>
              <a:t>‹#›</a:t>
            </a:fld>
            <a:endParaRPr lang="en-IN"/>
          </a:p>
        </p:txBody>
      </p:sp>
    </p:spTree>
    <p:extLst>
      <p:ext uri="{BB962C8B-B14F-4D97-AF65-F5344CB8AC3E}">
        <p14:creationId xmlns:p14="http://schemas.microsoft.com/office/powerpoint/2010/main" val="3572134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A1199-1053-2AAC-351D-6B96B4EFCFA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F1ADC3B-77BE-23A6-0B3C-0E6A727715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EDCC92-1E87-29FB-64C4-3FF1904B3B0F}"/>
              </a:ext>
            </a:extLst>
          </p:cNvPr>
          <p:cNvSpPr>
            <a:spLocks noGrp="1"/>
          </p:cNvSpPr>
          <p:nvPr>
            <p:ph type="dt" sz="half" idx="10"/>
          </p:nvPr>
        </p:nvSpPr>
        <p:spPr/>
        <p:txBody>
          <a:bodyPr/>
          <a:lstStyle/>
          <a:p>
            <a:fld id="{0F6D5C29-F832-4902-890A-4EA5339B476C}" type="datetimeFigureOut">
              <a:rPr lang="en-IN" smtClean="0"/>
              <a:t>30-03-2024</a:t>
            </a:fld>
            <a:endParaRPr lang="en-IN"/>
          </a:p>
        </p:txBody>
      </p:sp>
      <p:sp>
        <p:nvSpPr>
          <p:cNvPr id="5" name="Footer Placeholder 4">
            <a:extLst>
              <a:ext uri="{FF2B5EF4-FFF2-40B4-BE49-F238E27FC236}">
                <a16:creationId xmlns:a16="http://schemas.microsoft.com/office/drawing/2014/main" id="{4F9F7C45-C1EF-FB2B-BDF0-272C9D135D2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B6F92AD-733C-11D4-768F-FF8C8CB6E364}"/>
              </a:ext>
            </a:extLst>
          </p:cNvPr>
          <p:cNvSpPr>
            <a:spLocks noGrp="1"/>
          </p:cNvSpPr>
          <p:nvPr>
            <p:ph type="sldNum" sz="quarter" idx="12"/>
          </p:nvPr>
        </p:nvSpPr>
        <p:spPr/>
        <p:txBody>
          <a:bodyPr/>
          <a:lstStyle/>
          <a:p>
            <a:fld id="{CF345AB3-5338-4D0F-9D89-EF3EAC0CDA4F}" type="slidenum">
              <a:rPr lang="en-IN" smtClean="0"/>
              <a:t>‹#›</a:t>
            </a:fld>
            <a:endParaRPr lang="en-IN"/>
          </a:p>
        </p:txBody>
      </p:sp>
    </p:spTree>
    <p:extLst>
      <p:ext uri="{BB962C8B-B14F-4D97-AF65-F5344CB8AC3E}">
        <p14:creationId xmlns:p14="http://schemas.microsoft.com/office/powerpoint/2010/main" val="3814263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E2A08-E657-0EAF-768D-A40524B7B05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A6B49A1-427B-B3FA-C7E6-65D5F666DB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CFCAA14-59B0-D6B9-4288-FD43EA68A9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6824CC8-D286-6899-0ECC-44FE8613A8D2}"/>
              </a:ext>
            </a:extLst>
          </p:cNvPr>
          <p:cNvSpPr>
            <a:spLocks noGrp="1"/>
          </p:cNvSpPr>
          <p:nvPr>
            <p:ph type="dt" sz="half" idx="10"/>
          </p:nvPr>
        </p:nvSpPr>
        <p:spPr/>
        <p:txBody>
          <a:bodyPr/>
          <a:lstStyle/>
          <a:p>
            <a:fld id="{0F6D5C29-F832-4902-890A-4EA5339B476C}" type="datetimeFigureOut">
              <a:rPr lang="en-IN" smtClean="0"/>
              <a:t>30-03-2024</a:t>
            </a:fld>
            <a:endParaRPr lang="en-IN"/>
          </a:p>
        </p:txBody>
      </p:sp>
      <p:sp>
        <p:nvSpPr>
          <p:cNvPr id="6" name="Footer Placeholder 5">
            <a:extLst>
              <a:ext uri="{FF2B5EF4-FFF2-40B4-BE49-F238E27FC236}">
                <a16:creationId xmlns:a16="http://schemas.microsoft.com/office/drawing/2014/main" id="{F3333019-CB78-B553-B28F-B0E90F17450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E661C51-F3A4-D600-090E-C4D0E83796CB}"/>
              </a:ext>
            </a:extLst>
          </p:cNvPr>
          <p:cNvSpPr>
            <a:spLocks noGrp="1"/>
          </p:cNvSpPr>
          <p:nvPr>
            <p:ph type="sldNum" sz="quarter" idx="12"/>
          </p:nvPr>
        </p:nvSpPr>
        <p:spPr/>
        <p:txBody>
          <a:bodyPr/>
          <a:lstStyle/>
          <a:p>
            <a:fld id="{CF345AB3-5338-4D0F-9D89-EF3EAC0CDA4F}" type="slidenum">
              <a:rPr lang="en-IN" smtClean="0"/>
              <a:t>‹#›</a:t>
            </a:fld>
            <a:endParaRPr lang="en-IN"/>
          </a:p>
        </p:txBody>
      </p:sp>
    </p:spTree>
    <p:extLst>
      <p:ext uri="{BB962C8B-B14F-4D97-AF65-F5344CB8AC3E}">
        <p14:creationId xmlns:p14="http://schemas.microsoft.com/office/powerpoint/2010/main" val="5230889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C5194-1535-7DD6-3F41-C12108DB9B2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0EF7E44-9591-1AF0-D511-C30EB48368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DBA8C36-D990-77B5-6E15-E1CBB39034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50E2E3D-DD03-7D60-A630-2AC4E9428D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990916-1F27-8418-B91A-100768B652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7F52F00-577E-A3F0-A2E0-D9E554EC46E3}"/>
              </a:ext>
            </a:extLst>
          </p:cNvPr>
          <p:cNvSpPr>
            <a:spLocks noGrp="1"/>
          </p:cNvSpPr>
          <p:nvPr>
            <p:ph type="dt" sz="half" idx="10"/>
          </p:nvPr>
        </p:nvSpPr>
        <p:spPr/>
        <p:txBody>
          <a:bodyPr/>
          <a:lstStyle/>
          <a:p>
            <a:fld id="{0F6D5C29-F832-4902-890A-4EA5339B476C}" type="datetimeFigureOut">
              <a:rPr lang="en-IN" smtClean="0"/>
              <a:t>30-03-2024</a:t>
            </a:fld>
            <a:endParaRPr lang="en-IN"/>
          </a:p>
        </p:txBody>
      </p:sp>
      <p:sp>
        <p:nvSpPr>
          <p:cNvPr id="8" name="Footer Placeholder 7">
            <a:extLst>
              <a:ext uri="{FF2B5EF4-FFF2-40B4-BE49-F238E27FC236}">
                <a16:creationId xmlns:a16="http://schemas.microsoft.com/office/drawing/2014/main" id="{8E0BEAD8-F625-0822-65FB-72AA1DCD713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A4C97DC-8615-8882-FA84-2852EA25E2F4}"/>
              </a:ext>
            </a:extLst>
          </p:cNvPr>
          <p:cNvSpPr>
            <a:spLocks noGrp="1"/>
          </p:cNvSpPr>
          <p:nvPr>
            <p:ph type="sldNum" sz="quarter" idx="12"/>
          </p:nvPr>
        </p:nvSpPr>
        <p:spPr/>
        <p:txBody>
          <a:bodyPr/>
          <a:lstStyle/>
          <a:p>
            <a:fld id="{CF345AB3-5338-4D0F-9D89-EF3EAC0CDA4F}" type="slidenum">
              <a:rPr lang="en-IN" smtClean="0"/>
              <a:t>‹#›</a:t>
            </a:fld>
            <a:endParaRPr lang="en-IN"/>
          </a:p>
        </p:txBody>
      </p:sp>
    </p:spTree>
    <p:extLst>
      <p:ext uri="{BB962C8B-B14F-4D97-AF65-F5344CB8AC3E}">
        <p14:creationId xmlns:p14="http://schemas.microsoft.com/office/powerpoint/2010/main" val="3051622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2EED6-3ED3-B38A-A470-F490871C087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7C40F6C-BD9A-1815-ECEB-BACA40C17B76}"/>
              </a:ext>
            </a:extLst>
          </p:cNvPr>
          <p:cNvSpPr>
            <a:spLocks noGrp="1"/>
          </p:cNvSpPr>
          <p:nvPr>
            <p:ph type="dt" sz="half" idx="10"/>
          </p:nvPr>
        </p:nvSpPr>
        <p:spPr/>
        <p:txBody>
          <a:bodyPr/>
          <a:lstStyle/>
          <a:p>
            <a:fld id="{0F6D5C29-F832-4902-890A-4EA5339B476C}" type="datetimeFigureOut">
              <a:rPr lang="en-IN" smtClean="0"/>
              <a:t>30-03-2024</a:t>
            </a:fld>
            <a:endParaRPr lang="en-IN"/>
          </a:p>
        </p:txBody>
      </p:sp>
      <p:sp>
        <p:nvSpPr>
          <p:cNvPr id="4" name="Footer Placeholder 3">
            <a:extLst>
              <a:ext uri="{FF2B5EF4-FFF2-40B4-BE49-F238E27FC236}">
                <a16:creationId xmlns:a16="http://schemas.microsoft.com/office/drawing/2014/main" id="{0F14A4CD-F23D-D66E-D461-DCB8C22D401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B4C6EA0-AB03-57CC-CBC8-B1978F3818DA}"/>
              </a:ext>
            </a:extLst>
          </p:cNvPr>
          <p:cNvSpPr>
            <a:spLocks noGrp="1"/>
          </p:cNvSpPr>
          <p:nvPr>
            <p:ph type="sldNum" sz="quarter" idx="12"/>
          </p:nvPr>
        </p:nvSpPr>
        <p:spPr/>
        <p:txBody>
          <a:bodyPr/>
          <a:lstStyle/>
          <a:p>
            <a:fld id="{CF345AB3-5338-4D0F-9D89-EF3EAC0CDA4F}" type="slidenum">
              <a:rPr lang="en-IN" smtClean="0"/>
              <a:t>‹#›</a:t>
            </a:fld>
            <a:endParaRPr lang="en-IN"/>
          </a:p>
        </p:txBody>
      </p:sp>
    </p:spTree>
    <p:extLst>
      <p:ext uri="{BB962C8B-B14F-4D97-AF65-F5344CB8AC3E}">
        <p14:creationId xmlns:p14="http://schemas.microsoft.com/office/powerpoint/2010/main" val="420061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9DA8A1-8024-5880-D745-6F88593CEE79}"/>
              </a:ext>
            </a:extLst>
          </p:cNvPr>
          <p:cNvSpPr>
            <a:spLocks noGrp="1"/>
          </p:cNvSpPr>
          <p:nvPr>
            <p:ph type="dt" sz="half" idx="10"/>
          </p:nvPr>
        </p:nvSpPr>
        <p:spPr/>
        <p:txBody>
          <a:bodyPr/>
          <a:lstStyle/>
          <a:p>
            <a:fld id="{0F6D5C29-F832-4902-890A-4EA5339B476C}" type="datetimeFigureOut">
              <a:rPr lang="en-IN" smtClean="0"/>
              <a:t>30-03-2024</a:t>
            </a:fld>
            <a:endParaRPr lang="en-IN"/>
          </a:p>
        </p:txBody>
      </p:sp>
      <p:sp>
        <p:nvSpPr>
          <p:cNvPr id="3" name="Footer Placeholder 2">
            <a:extLst>
              <a:ext uri="{FF2B5EF4-FFF2-40B4-BE49-F238E27FC236}">
                <a16:creationId xmlns:a16="http://schemas.microsoft.com/office/drawing/2014/main" id="{FCC7E7EA-AA33-7284-5482-2FB93C5A531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4EB0AB3-EE72-E4FC-3357-A5B5D0C4AB0B}"/>
              </a:ext>
            </a:extLst>
          </p:cNvPr>
          <p:cNvSpPr>
            <a:spLocks noGrp="1"/>
          </p:cNvSpPr>
          <p:nvPr>
            <p:ph type="sldNum" sz="quarter" idx="12"/>
          </p:nvPr>
        </p:nvSpPr>
        <p:spPr/>
        <p:txBody>
          <a:bodyPr/>
          <a:lstStyle/>
          <a:p>
            <a:fld id="{CF345AB3-5338-4D0F-9D89-EF3EAC0CDA4F}" type="slidenum">
              <a:rPr lang="en-IN" smtClean="0"/>
              <a:t>‹#›</a:t>
            </a:fld>
            <a:endParaRPr lang="en-IN"/>
          </a:p>
        </p:txBody>
      </p:sp>
    </p:spTree>
    <p:extLst>
      <p:ext uri="{BB962C8B-B14F-4D97-AF65-F5344CB8AC3E}">
        <p14:creationId xmlns:p14="http://schemas.microsoft.com/office/powerpoint/2010/main" val="328881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12092-7956-9EF9-39D1-B3C62A122E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43A0DD4-43DA-B978-0597-4EE10D7755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B9AF85C-10BB-8D08-D4FE-CE0742946F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7220E8-8AFB-C03C-3E43-E6DA30B789F0}"/>
              </a:ext>
            </a:extLst>
          </p:cNvPr>
          <p:cNvSpPr>
            <a:spLocks noGrp="1"/>
          </p:cNvSpPr>
          <p:nvPr>
            <p:ph type="dt" sz="half" idx="10"/>
          </p:nvPr>
        </p:nvSpPr>
        <p:spPr/>
        <p:txBody>
          <a:bodyPr/>
          <a:lstStyle/>
          <a:p>
            <a:fld id="{0F6D5C29-F832-4902-890A-4EA5339B476C}" type="datetimeFigureOut">
              <a:rPr lang="en-IN" smtClean="0"/>
              <a:t>30-03-2024</a:t>
            </a:fld>
            <a:endParaRPr lang="en-IN"/>
          </a:p>
        </p:txBody>
      </p:sp>
      <p:sp>
        <p:nvSpPr>
          <p:cNvPr id="6" name="Footer Placeholder 5">
            <a:extLst>
              <a:ext uri="{FF2B5EF4-FFF2-40B4-BE49-F238E27FC236}">
                <a16:creationId xmlns:a16="http://schemas.microsoft.com/office/drawing/2014/main" id="{8AC68218-0B4E-887C-614B-898BEB1C7F1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B8452BB-5D9A-B3FB-EDEA-5D3FE99C0CFB}"/>
              </a:ext>
            </a:extLst>
          </p:cNvPr>
          <p:cNvSpPr>
            <a:spLocks noGrp="1"/>
          </p:cNvSpPr>
          <p:nvPr>
            <p:ph type="sldNum" sz="quarter" idx="12"/>
          </p:nvPr>
        </p:nvSpPr>
        <p:spPr/>
        <p:txBody>
          <a:bodyPr/>
          <a:lstStyle/>
          <a:p>
            <a:fld id="{CF345AB3-5338-4D0F-9D89-EF3EAC0CDA4F}" type="slidenum">
              <a:rPr lang="en-IN" smtClean="0"/>
              <a:t>‹#›</a:t>
            </a:fld>
            <a:endParaRPr lang="en-IN"/>
          </a:p>
        </p:txBody>
      </p:sp>
    </p:spTree>
    <p:extLst>
      <p:ext uri="{BB962C8B-B14F-4D97-AF65-F5344CB8AC3E}">
        <p14:creationId xmlns:p14="http://schemas.microsoft.com/office/powerpoint/2010/main" val="1295646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9EDF8-5A8C-F8FA-4B3C-A21F0A27251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3041F78-50A8-6CBF-2B7A-4588D6C019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7E68E8C-D544-9F2D-7827-72264A19B9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0C808D-3B68-2D05-D4D5-0E7105A9B4A4}"/>
              </a:ext>
            </a:extLst>
          </p:cNvPr>
          <p:cNvSpPr>
            <a:spLocks noGrp="1"/>
          </p:cNvSpPr>
          <p:nvPr>
            <p:ph type="dt" sz="half" idx="10"/>
          </p:nvPr>
        </p:nvSpPr>
        <p:spPr/>
        <p:txBody>
          <a:bodyPr/>
          <a:lstStyle/>
          <a:p>
            <a:fld id="{0F6D5C29-F832-4902-890A-4EA5339B476C}" type="datetimeFigureOut">
              <a:rPr lang="en-IN" smtClean="0"/>
              <a:t>30-03-2024</a:t>
            </a:fld>
            <a:endParaRPr lang="en-IN"/>
          </a:p>
        </p:txBody>
      </p:sp>
      <p:sp>
        <p:nvSpPr>
          <p:cNvPr id="6" name="Footer Placeholder 5">
            <a:extLst>
              <a:ext uri="{FF2B5EF4-FFF2-40B4-BE49-F238E27FC236}">
                <a16:creationId xmlns:a16="http://schemas.microsoft.com/office/drawing/2014/main" id="{ECDE9A95-6E5F-6323-488B-E39F10D8D6F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4141B55-3270-E34E-A030-0703A5E140DC}"/>
              </a:ext>
            </a:extLst>
          </p:cNvPr>
          <p:cNvSpPr>
            <a:spLocks noGrp="1"/>
          </p:cNvSpPr>
          <p:nvPr>
            <p:ph type="sldNum" sz="quarter" idx="12"/>
          </p:nvPr>
        </p:nvSpPr>
        <p:spPr/>
        <p:txBody>
          <a:bodyPr/>
          <a:lstStyle/>
          <a:p>
            <a:fld id="{CF345AB3-5338-4D0F-9D89-EF3EAC0CDA4F}" type="slidenum">
              <a:rPr lang="en-IN" smtClean="0"/>
              <a:t>‹#›</a:t>
            </a:fld>
            <a:endParaRPr lang="en-IN"/>
          </a:p>
        </p:txBody>
      </p:sp>
    </p:spTree>
    <p:extLst>
      <p:ext uri="{BB962C8B-B14F-4D97-AF65-F5344CB8AC3E}">
        <p14:creationId xmlns:p14="http://schemas.microsoft.com/office/powerpoint/2010/main" val="2781293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777886-157F-1AC1-A724-8409C6BBC0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2D2AFBB-4268-DF14-8148-AD79A06AC7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D255C82-DCAF-4DD4-AC71-9B8BBB2B49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6D5C29-F832-4902-890A-4EA5339B476C}" type="datetimeFigureOut">
              <a:rPr lang="en-IN" smtClean="0"/>
              <a:t>30-03-2024</a:t>
            </a:fld>
            <a:endParaRPr lang="en-IN"/>
          </a:p>
        </p:txBody>
      </p:sp>
      <p:sp>
        <p:nvSpPr>
          <p:cNvPr id="5" name="Footer Placeholder 4">
            <a:extLst>
              <a:ext uri="{FF2B5EF4-FFF2-40B4-BE49-F238E27FC236}">
                <a16:creationId xmlns:a16="http://schemas.microsoft.com/office/drawing/2014/main" id="{679D7266-F5F2-F907-C961-33E61EF845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1F317C5-EFB3-8232-218C-B05D32D594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345AB3-5338-4D0F-9D89-EF3EAC0CDA4F}" type="slidenum">
              <a:rPr lang="en-IN" smtClean="0"/>
              <a:t>‹#›</a:t>
            </a:fld>
            <a:endParaRPr lang="en-IN"/>
          </a:p>
        </p:txBody>
      </p:sp>
    </p:spTree>
    <p:extLst>
      <p:ext uri="{BB962C8B-B14F-4D97-AF65-F5344CB8AC3E}">
        <p14:creationId xmlns:p14="http://schemas.microsoft.com/office/powerpoint/2010/main" val="19335986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C0314-8E39-086A-6864-67F6AE4EC77E}"/>
              </a:ext>
            </a:extLst>
          </p:cNvPr>
          <p:cNvSpPr>
            <a:spLocks noGrp="1"/>
          </p:cNvSpPr>
          <p:nvPr>
            <p:ph type="ctrTitle"/>
          </p:nvPr>
        </p:nvSpPr>
        <p:spPr/>
        <p:txBody>
          <a:bodyPr/>
          <a:lstStyle/>
          <a:p>
            <a:r>
              <a:rPr lang="en-IN" dirty="0"/>
              <a:t>MACAU 2018</a:t>
            </a:r>
          </a:p>
        </p:txBody>
      </p:sp>
      <p:sp>
        <p:nvSpPr>
          <p:cNvPr id="3" name="Subtitle 2">
            <a:extLst>
              <a:ext uri="{FF2B5EF4-FFF2-40B4-BE49-F238E27FC236}">
                <a16:creationId xmlns:a16="http://schemas.microsoft.com/office/drawing/2014/main" id="{9B644B71-8271-D22B-65E7-75E0503704C2}"/>
              </a:ext>
            </a:extLst>
          </p:cNvPr>
          <p:cNvSpPr>
            <a:spLocks noGrp="1"/>
          </p:cNvSpPr>
          <p:nvPr>
            <p:ph type="subTitle" idx="1"/>
          </p:nvPr>
        </p:nvSpPr>
        <p:spPr/>
        <p:txBody>
          <a:bodyPr/>
          <a:lstStyle/>
          <a:p>
            <a:r>
              <a:rPr lang="en-IN" dirty="0"/>
              <a:t>TIME SERIES DECOMPOSITION </a:t>
            </a:r>
          </a:p>
          <a:p>
            <a:r>
              <a:rPr lang="en-IN" dirty="0"/>
              <a:t>AUTO ARIMA IMPLEMENTATION</a:t>
            </a:r>
          </a:p>
        </p:txBody>
      </p:sp>
    </p:spTree>
    <p:extLst>
      <p:ext uri="{BB962C8B-B14F-4D97-AF65-F5344CB8AC3E}">
        <p14:creationId xmlns:p14="http://schemas.microsoft.com/office/powerpoint/2010/main" val="865042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37FEA-6799-8C97-79C4-84E7B6A6FDDA}"/>
              </a:ext>
            </a:extLst>
          </p:cNvPr>
          <p:cNvSpPr>
            <a:spLocks noGrp="1"/>
          </p:cNvSpPr>
          <p:nvPr>
            <p:ph type="title"/>
          </p:nvPr>
        </p:nvSpPr>
        <p:spPr/>
        <p:txBody>
          <a:bodyPr/>
          <a:lstStyle/>
          <a:p>
            <a:r>
              <a:rPr lang="en-IN" dirty="0" err="1"/>
              <a:t>MonthWise</a:t>
            </a:r>
            <a:r>
              <a:rPr lang="en-IN" dirty="0"/>
              <a:t> Distribution</a:t>
            </a:r>
          </a:p>
        </p:txBody>
      </p:sp>
      <p:sp>
        <p:nvSpPr>
          <p:cNvPr id="3" name="Content Placeholder 2">
            <a:extLst>
              <a:ext uri="{FF2B5EF4-FFF2-40B4-BE49-F238E27FC236}">
                <a16:creationId xmlns:a16="http://schemas.microsoft.com/office/drawing/2014/main" id="{2F82897A-75CD-40ED-E93D-78B8F588ACA1}"/>
              </a:ext>
            </a:extLst>
          </p:cNvPr>
          <p:cNvSpPr>
            <a:spLocks noGrp="1"/>
          </p:cNvSpPr>
          <p:nvPr>
            <p:ph idx="1"/>
          </p:nvPr>
        </p:nvSpPr>
        <p:spPr/>
        <p:txBody>
          <a:bodyPr/>
          <a:lstStyle/>
          <a:p>
            <a:endParaRPr lang="en-IN"/>
          </a:p>
        </p:txBody>
      </p:sp>
      <p:pic>
        <p:nvPicPr>
          <p:cNvPr id="5122" name="Picture 2">
            <a:extLst>
              <a:ext uri="{FF2B5EF4-FFF2-40B4-BE49-F238E27FC236}">
                <a16:creationId xmlns:a16="http://schemas.microsoft.com/office/drawing/2014/main" id="{39E611EE-D148-C39C-253C-79ACE65928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69568" y="2049894"/>
            <a:ext cx="6699380" cy="4612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2147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80E58-B45A-A60F-C5A7-E1F47746861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18698CB-769F-2A04-3833-24E7B33864AA}"/>
              </a:ext>
            </a:extLst>
          </p:cNvPr>
          <p:cNvSpPr>
            <a:spLocks noGrp="1"/>
          </p:cNvSpPr>
          <p:nvPr>
            <p:ph idx="1"/>
          </p:nvPr>
        </p:nvSpPr>
        <p:spPr>
          <a:xfrm>
            <a:off x="838200" y="1903445"/>
            <a:ext cx="2707433" cy="4273518"/>
          </a:xfrm>
        </p:spPr>
        <p:txBody>
          <a:bodyPr>
            <a:normAutofit/>
          </a:bodyPr>
          <a:lstStyle/>
          <a:p>
            <a:pPr marL="0" indent="0">
              <a:buNone/>
            </a:pPr>
            <a:r>
              <a:rPr lang="en-IN" sz="1400" dirty="0"/>
              <a:t>Plot with one of the most corelated feature “Tiger Airways”</a:t>
            </a:r>
          </a:p>
          <a:p>
            <a:pPr marL="0" indent="0">
              <a:buNone/>
            </a:pPr>
            <a:r>
              <a:rPr lang="en-IN" sz="1400" dirty="0"/>
              <a:t>The Plot suggests that the arrivals peak just after tiger airways attribute has already peaked </a:t>
            </a:r>
          </a:p>
          <a:p>
            <a:pPr marL="0" indent="0">
              <a:buNone/>
            </a:pPr>
            <a:endParaRPr lang="en-IN" sz="1400" dirty="0"/>
          </a:p>
        </p:txBody>
      </p:sp>
      <p:pic>
        <p:nvPicPr>
          <p:cNvPr id="6146" name="Picture 2">
            <a:extLst>
              <a:ext uri="{FF2B5EF4-FFF2-40B4-BE49-F238E27FC236}">
                <a16:creationId xmlns:a16="http://schemas.microsoft.com/office/drawing/2014/main" id="{5033FF3A-38BE-4CB9-D242-52B3398F67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91970" y="1463675"/>
            <a:ext cx="8505825" cy="502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45699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E6853-28C1-42B3-A351-13E11360216B}"/>
              </a:ext>
            </a:extLst>
          </p:cNvPr>
          <p:cNvSpPr>
            <a:spLocks noGrp="1"/>
          </p:cNvSpPr>
          <p:nvPr>
            <p:ph type="title"/>
          </p:nvPr>
        </p:nvSpPr>
        <p:spPr/>
        <p:txBody>
          <a:bodyPr/>
          <a:lstStyle/>
          <a:p>
            <a:r>
              <a:rPr lang="en-IN" dirty="0"/>
              <a:t>Relation between Macau light show Tiger Airways and Arrivals </a:t>
            </a:r>
          </a:p>
        </p:txBody>
      </p:sp>
      <p:sp>
        <p:nvSpPr>
          <p:cNvPr id="3" name="Content Placeholder 2">
            <a:extLst>
              <a:ext uri="{FF2B5EF4-FFF2-40B4-BE49-F238E27FC236}">
                <a16:creationId xmlns:a16="http://schemas.microsoft.com/office/drawing/2014/main" id="{72997AF9-1B61-C107-1998-393C0E2F6ABB}"/>
              </a:ext>
            </a:extLst>
          </p:cNvPr>
          <p:cNvSpPr>
            <a:spLocks noGrp="1"/>
          </p:cNvSpPr>
          <p:nvPr>
            <p:ph idx="1"/>
          </p:nvPr>
        </p:nvSpPr>
        <p:spPr>
          <a:xfrm>
            <a:off x="838201" y="1825625"/>
            <a:ext cx="3089988" cy="4351338"/>
          </a:xfrm>
        </p:spPr>
        <p:txBody>
          <a:bodyPr/>
          <a:lstStyle/>
          <a:p>
            <a:r>
              <a:rPr lang="en-IN" dirty="0"/>
              <a:t>Arrivals lag </a:t>
            </a:r>
            <a:r>
              <a:rPr lang="en-IN" dirty="0" err="1"/>
              <a:t>macau</a:t>
            </a:r>
            <a:r>
              <a:rPr lang="en-IN" dirty="0"/>
              <a:t> light show and tiger airways </a:t>
            </a:r>
          </a:p>
        </p:txBody>
      </p:sp>
      <p:pic>
        <p:nvPicPr>
          <p:cNvPr id="7170" name="Picture 2">
            <a:extLst>
              <a:ext uri="{FF2B5EF4-FFF2-40B4-BE49-F238E27FC236}">
                <a16:creationId xmlns:a16="http://schemas.microsoft.com/office/drawing/2014/main" id="{2873B9A3-D67E-575E-2574-42A8D390E7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8188" y="2120422"/>
            <a:ext cx="6877925" cy="4151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5718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C3AFF-25BA-3570-1783-3594395998F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3D10729-89F0-50A7-D925-DA4FB22C142A}"/>
              </a:ext>
            </a:extLst>
          </p:cNvPr>
          <p:cNvSpPr>
            <a:spLocks noGrp="1"/>
          </p:cNvSpPr>
          <p:nvPr>
            <p:ph idx="1"/>
          </p:nvPr>
        </p:nvSpPr>
        <p:spPr>
          <a:xfrm>
            <a:off x="838200" y="1825625"/>
            <a:ext cx="4218992" cy="4351338"/>
          </a:xfrm>
        </p:spPr>
        <p:txBody>
          <a:bodyPr/>
          <a:lstStyle/>
          <a:p>
            <a:r>
              <a:rPr lang="en-IN" dirty="0"/>
              <a:t>When arrivals are maximum </a:t>
            </a:r>
          </a:p>
          <a:p>
            <a:r>
              <a:rPr lang="en-IN" dirty="0"/>
              <a:t>Tiger airways is minimum</a:t>
            </a:r>
          </a:p>
        </p:txBody>
      </p:sp>
      <p:pic>
        <p:nvPicPr>
          <p:cNvPr id="5" name="Picture 4">
            <a:extLst>
              <a:ext uri="{FF2B5EF4-FFF2-40B4-BE49-F238E27FC236}">
                <a16:creationId xmlns:a16="http://schemas.microsoft.com/office/drawing/2014/main" id="{37514DB4-840B-A0D6-9D6F-9F815AA6F548}"/>
              </a:ext>
            </a:extLst>
          </p:cNvPr>
          <p:cNvPicPr>
            <a:picLocks noChangeAspect="1"/>
          </p:cNvPicPr>
          <p:nvPr/>
        </p:nvPicPr>
        <p:blipFill>
          <a:blip r:embed="rId2"/>
          <a:stretch>
            <a:fillRect/>
          </a:stretch>
        </p:blipFill>
        <p:spPr>
          <a:xfrm>
            <a:off x="5447615" y="1690688"/>
            <a:ext cx="6820491" cy="4275190"/>
          </a:xfrm>
          <a:prstGeom prst="rect">
            <a:avLst/>
          </a:prstGeom>
        </p:spPr>
      </p:pic>
    </p:spTree>
    <p:extLst>
      <p:ext uri="{BB962C8B-B14F-4D97-AF65-F5344CB8AC3E}">
        <p14:creationId xmlns:p14="http://schemas.microsoft.com/office/powerpoint/2010/main" val="3747856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E2C94-17AD-90ED-05F8-C2742907323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9D72359-E894-BE0C-AAFC-31F15B1E462D}"/>
              </a:ext>
            </a:extLst>
          </p:cNvPr>
          <p:cNvSpPr>
            <a:spLocks noGrp="1"/>
          </p:cNvSpPr>
          <p:nvPr>
            <p:ph idx="1"/>
          </p:nvPr>
        </p:nvSpPr>
        <p:spPr/>
        <p:txBody>
          <a:bodyPr>
            <a:normAutofit fontScale="77500" lnSpcReduction="20000"/>
          </a:bodyPr>
          <a:lstStyle/>
          <a:p>
            <a:pPr marL="0" indent="0">
              <a:buNone/>
            </a:pPr>
            <a:r>
              <a:rPr lang="en-US" sz="2500" dirty="0">
                <a:effectLst/>
                <a:latin typeface="+mj-lt"/>
              </a:rPr>
              <a:t>- The arrival data appears to be right-skewed, indicating that there were more months with lower arrival numbers and fewer months with higher arrival numbers.</a:t>
            </a:r>
          </a:p>
          <a:p>
            <a:pPr marL="0" indent="0">
              <a:buNone/>
            </a:pPr>
            <a:r>
              <a:rPr lang="en-US" sz="2500" dirty="0">
                <a:effectLst/>
                <a:latin typeface="+mj-lt"/>
              </a:rPr>
              <a:t>- The "</a:t>
            </a:r>
            <a:r>
              <a:rPr lang="en-US" sz="2500" dirty="0" err="1">
                <a:effectLst/>
                <a:latin typeface="+mj-lt"/>
              </a:rPr>
              <a:t>macau</a:t>
            </a:r>
            <a:r>
              <a:rPr lang="en-US" sz="2500" dirty="0">
                <a:effectLst/>
                <a:latin typeface="+mj-lt"/>
              </a:rPr>
              <a:t> light show" data also exhibits a right-skewed distribution, suggesting a similar pattern.</a:t>
            </a:r>
          </a:p>
          <a:p>
            <a:pPr marL="0" indent="0">
              <a:buNone/>
            </a:pPr>
            <a:r>
              <a:rPr lang="en-US" sz="2500" dirty="0">
                <a:effectLst/>
                <a:latin typeface="+mj-lt"/>
              </a:rPr>
              <a:t>- The "tiger airways" data shows a more balanced distribution, with a peak around the middle values.</a:t>
            </a:r>
          </a:p>
          <a:p>
            <a:pPr marL="0" indent="0">
              <a:buNone/>
            </a:pPr>
            <a:r>
              <a:rPr lang="en-US" sz="2500" dirty="0">
                <a:effectLst/>
                <a:latin typeface="+mj-lt"/>
              </a:rPr>
              <a:t>- The "cheap flights" data is also right-skewed, but with a more pronounced peak around the lower values.</a:t>
            </a:r>
          </a:p>
          <a:p>
            <a:pPr marL="0" indent="0">
              <a:buNone/>
            </a:pPr>
            <a:br>
              <a:rPr lang="en-US" sz="2500" dirty="0">
                <a:effectLst/>
                <a:latin typeface="+mj-lt"/>
              </a:rPr>
            </a:br>
            <a:r>
              <a:rPr lang="en-US" sz="2500" dirty="0">
                <a:effectLst/>
                <a:latin typeface="+mj-lt"/>
              </a:rPr>
              <a:t>Based on these observations, we can infer that:</a:t>
            </a:r>
          </a:p>
          <a:p>
            <a:pPr marL="0" indent="0">
              <a:buNone/>
            </a:pPr>
            <a:br>
              <a:rPr lang="en-US" sz="2500" dirty="0">
                <a:effectLst/>
                <a:latin typeface="+mj-lt"/>
              </a:rPr>
            </a:br>
            <a:r>
              <a:rPr lang="en-US" sz="2500" dirty="0">
                <a:effectLst/>
                <a:latin typeface="+mj-lt"/>
              </a:rPr>
              <a:t>- There is a positive relationship between arrivals and the "</a:t>
            </a:r>
            <a:r>
              <a:rPr lang="en-US" sz="2500" dirty="0" err="1">
                <a:effectLst/>
                <a:latin typeface="+mj-lt"/>
              </a:rPr>
              <a:t>macau</a:t>
            </a:r>
            <a:r>
              <a:rPr lang="en-US" sz="2500" dirty="0">
                <a:effectLst/>
                <a:latin typeface="+mj-lt"/>
              </a:rPr>
              <a:t> light show", as both distributions show a similar right-skewed pattern.</a:t>
            </a:r>
          </a:p>
          <a:p>
            <a:pPr marL="0" indent="0">
              <a:buNone/>
            </a:pPr>
            <a:r>
              <a:rPr lang="en-US" sz="2500" dirty="0">
                <a:effectLst/>
                <a:latin typeface="+mj-lt"/>
              </a:rPr>
              <a:t>- The relationship between arrivals and "tiger airways" is less clear, as the distribution of "tiger airways" is more balanced.</a:t>
            </a:r>
          </a:p>
          <a:p>
            <a:pPr marL="0" indent="0">
              <a:buNone/>
            </a:pPr>
            <a:r>
              <a:rPr lang="en-US" sz="2500" dirty="0">
                <a:effectLst/>
                <a:latin typeface="+mj-lt"/>
              </a:rPr>
              <a:t>- The relationship between arrivals and "cheap flights" is also unclear, as the distribution of "cheap flights" is right-skewed but with a more pronounced peak around the lower values.</a:t>
            </a:r>
          </a:p>
          <a:p>
            <a:endParaRPr lang="en-IN" dirty="0"/>
          </a:p>
        </p:txBody>
      </p:sp>
    </p:spTree>
    <p:extLst>
      <p:ext uri="{BB962C8B-B14F-4D97-AF65-F5344CB8AC3E}">
        <p14:creationId xmlns:p14="http://schemas.microsoft.com/office/powerpoint/2010/main" val="2659989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D38D2-43EC-4B3F-FE11-E06430082DA2}"/>
              </a:ext>
            </a:extLst>
          </p:cNvPr>
          <p:cNvSpPr>
            <a:spLocks noGrp="1"/>
          </p:cNvSpPr>
          <p:nvPr>
            <p:ph type="title"/>
          </p:nvPr>
        </p:nvSpPr>
        <p:spPr/>
        <p:txBody>
          <a:bodyPr/>
          <a:lstStyle/>
          <a:p>
            <a:r>
              <a:rPr lang="en-IN" dirty="0"/>
              <a:t>Moving Average Plots </a:t>
            </a:r>
          </a:p>
        </p:txBody>
      </p:sp>
      <p:pic>
        <p:nvPicPr>
          <p:cNvPr id="5" name="Content Placeholder 4">
            <a:extLst>
              <a:ext uri="{FF2B5EF4-FFF2-40B4-BE49-F238E27FC236}">
                <a16:creationId xmlns:a16="http://schemas.microsoft.com/office/drawing/2014/main" id="{DD54A81B-9886-2991-9DFA-AF789EA3D8EA}"/>
              </a:ext>
            </a:extLst>
          </p:cNvPr>
          <p:cNvPicPr>
            <a:picLocks noGrp="1" noChangeAspect="1"/>
          </p:cNvPicPr>
          <p:nvPr>
            <p:ph idx="1"/>
          </p:nvPr>
        </p:nvPicPr>
        <p:blipFill>
          <a:blip r:embed="rId2"/>
          <a:stretch>
            <a:fillRect/>
          </a:stretch>
        </p:blipFill>
        <p:spPr>
          <a:xfrm>
            <a:off x="3112511" y="1840837"/>
            <a:ext cx="5966977" cy="4320914"/>
          </a:xfrm>
        </p:spPr>
      </p:pic>
    </p:spTree>
    <p:extLst>
      <p:ext uri="{BB962C8B-B14F-4D97-AF65-F5344CB8AC3E}">
        <p14:creationId xmlns:p14="http://schemas.microsoft.com/office/powerpoint/2010/main" val="12060273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B6916-D432-BBF9-ECD0-C9F6F297403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E719F4E-1CC4-4DF9-B918-8EB1DD284C7C}"/>
              </a:ext>
            </a:extLst>
          </p:cNvPr>
          <p:cNvSpPr>
            <a:spLocks noGrp="1"/>
          </p:cNvSpPr>
          <p:nvPr>
            <p:ph idx="1"/>
          </p:nvPr>
        </p:nvSpPr>
        <p:spPr/>
        <p:txBody>
          <a:bodyPr/>
          <a:lstStyle/>
          <a:p>
            <a:endParaRPr lang="en-IN"/>
          </a:p>
        </p:txBody>
      </p:sp>
      <p:pic>
        <p:nvPicPr>
          <p:cNvPr id="8194" name="Picture 2">
            <a:extLst>
              <a:ext uri="{FF2B5EF4-FFF2-40B4-BE49-F238E27FC236}">
                <a16:creationId xmlns:a16="http://schemas.microsoft.com/office/drawing/2014/main" id="{76B8681A-7856-9F2B-F18E-1C5474C87C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45562"/>
            <a:ext cx="12192000" cy="6056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46424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54190-8243-103F-CE25-F1C2357F358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1B2FC94-443E-6EF8-D175-35F77A57860D}"/>
              </a:ext>
            </a:extLst>
          </p:cNvPr>
          <p:cNvSpPr>
            <a:spLocks noGrp="1"/>
          </p:cNvSpPr>
          <p:nvPr>
            <p:ph idx="1"/>
          </p:nvPr>
        </p:nvSpPr>
        <p:spPr/>
        <p:txBody>
          <a:bodyPr/>
          <a:lstStyle/>
          <a:p>
            <a:r>
              <a:rPr lang="en-IN" dirty="0"/>
              <a:t>SMA WMA [0.5 1 1.5 ] calculated and plotted</a:t>
            </a:r>
          </a:p>
          <a:p>
            <a:r>
              <a:rPr lang="en-IN" dirty="0"/>
              <a:t>EMA plotted with smoothening factor = 0.3 and 0.7  </a:t>
            </a:r>
          </a:p>
        </p:txBody>
      </p:sp>
    </p:spTree>
    <p:extLst>
      <p:ext uri="{BB962C8B-B14F-4D97-AF65-F5344CB8AC3E}">
        <p14:creationId xmlns:p14="http://schemas.microsoft.com/office/powerpoint/2010/main" val="32670138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17887-2517-314E-9E4A-2EDDC6BD6F9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2AA3A57-EE07-BD48-3A67-F2D0F915CD50}"/>
              </a:ext>
            </a:extLst>
          </p:cNvPr>
          <p:cNvSpPr>
            <a:spLocks noGrp="1"/>
          </p:cNvSpPr>
          <p:nvPr>
            <p:ph idx="1"/>
          </p:nvPr>
        </p:nvSpPr>
        <p:spPr/>
        <p:txBody>
          <a:bodyPr/>
          <a:lstStyle/>
          <a:p>
            <a:endParaRPr lang="en-IN"/>
          </a:p>
        </p:txBody>
      </p:sp>
      <p:pic>
        <p:nvPicPr>
          <p:cNvPr id="9218" name="Picture 2">
            <a:extLst>
              <a:ext uri="{FF2B5EF4-FFF2-40B4-BE49-F238E27FC236}">
                <a16:creationId xmlns:a16="http://schemas.microsoft.com/office/drawing/2014/main" id="{5CC799D2-0178-4B4F-F774-E23B52BB69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00050"/>
            <a:ext cx="12192000" cy="6056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79066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4E8AC-4F13-9CA8-AC9C-6CCF57E785EA}"/>
              </a:ext>
            </a:extLst>
          </p:cNvPr>
          <p:cNvSpPr>
            <a:spLocks noGrp="1"/>
          </p:cNvSpPr>
          <p:nvPr>
            <p:ph type="title"/>
          </p:nvPr>
        </p:nvSpPr>
        <p:spPr/>
        <p:txBody>
          <a:bodyPr/>
          <a:lstStyle/>
          <a:p>
            <a:r>
              <a:rPr lang="en-IN" dirty="0"/>
              <a:t>RMSE Values Calculated </a:t>
            </a:r>
          </a:p>
        </p:txBody>
      </p:sp>
      <p:sp>
        <p:nvSpPr>
          <p:cNvPr id="3" name="Content Placeholder 2">
            <a:extLst>
              <a:ext uri="{FF2B5EF4-FFF2-40B4-BE49-F238E27FC236}">
                <a16:creationId xmlns:a16="http://schemas.microsoft.com/office/drawing/2014/main" id="{3848A8B2-FF19-FB02-736C-ADF2D3361DCD}"/>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2991A136-AF07-4AB9-0E95-85BCEC280261}"/>
              </a:ext>
            </a:extLst>
          </p:cNvPr>
          <p:cNvPicPr>
            <a:picLocks noChangeAspect="1"/>
          </p:cNvPicPr>
          <p:nvPr/>
        </p:nvPicPr>
        <p:blipFill>
          <a:blip r:embed="rId2"/>
          <a:stretch>
            <a:fillRect/>
          </a:stretch>
        </p:blipFill>
        <p:spPr>
          <a:xfrm>
            <a:off x="1062656" y="2089277"/>
            <a:ext cx="10066687" cy="3824034"/>
          </a:xfrm>
          <a:prstGeom prst="rect">
            <a:avLst/>
          </a:prstGeom>
        </p:spPr>
      </p:pic>
    </p:spTree>
    <p:extLst>
      <p:ext uri="{BB962C8B-B14F-4D97-AF65-F5344CB8AC3E}">
        <p14:creationId xmlns:p14="http://schemas.microsoft.com/office/powerpoint/2010/main" val="3541651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5138F-7C75-B496-F065-151E6CBAED4E}"/>
              </a:ext>
            </a:extLst>
          </p:cNvPr>
          <p:cNvSpPr>
            <a:spLocks noGrp="1"/>
          </p:cNvSpPr>
          <p:nvPr>
            <p:ph type="title"/>
          </p:nvPr>
        </p:nvSpPr>
        <p:spPr/>
        <p:txBody>
          <a:bodyPr/>
          <a:lstStyle/>
          <a:p>
            <a:r>
              <a:rPr lang="en-IN" dirty="0" err="1"/>
              <a:t>Coorelation</a:t>
            </a:r>
            <a:r>
              <a:rPr lang="en-IN" dirty="0"/>
              <a:t> Matrix</a:t>
            </a:r>
          </a:p>
        </p:txBody>
      </p:sp>
      <p:sp>
        <p:nvSpPr>
          <p:cNvPr id="3" name="Content Placeholder 2">
            <a:extLst>
              <a:ext uri="{FF2B5EF4-FFF2-40B4-BE49-F238E27FC236}">
                <a16:creationId xmlns:a16="http://schemas.microsoft.com/office/drawing/2014/main" id="{EB656764-F400-1E14-86D1-B90D25D0C9E8}"/>
              </a:ext>
            </a:extLst>
          </p:cNvPr>
          <p:cNvSpPr>
            <a:spLocks noGrp="1"/>
          </p:cNvSpPr>
          <p:nvPr>
            <p:ph idx="1"/>
          </p:nvPr>
        </p:nvSpPr>
        <p:spPr/>
        <p:txBody>
          <a:bodyPr/>
          <a:lstStyle/>
          <a:p>
            <a:endParaRPr lang="en-IN" dirty="0"/>
          </a:p>
        </p:txBody>
      </p:sp>
      <p:pic>
        <p:nvPicPr>
          <p:cNvPr id="1026" name="Picture 2">
            <a:extLst>
              <a:ext uri="{FF2B5EF4-FFF2-40B4-BE49-F238E27FC236}">
                <a16:creationId xmlns:a16="http://schemas.microsoft.com/office/drawing/2014/main" id="{08E5776F-54F5-52D4-2023-F473B118F1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0073" y="1544433"/>
            <a:ext cx="6769878" cy="53135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8702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C7CD6-E1BC-4947-3958-8A05BDABC15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B0EB8B4-8C17-1A83-C9AB-0C75FCE85BC1}"/>
              </a:ext>
            </a:extLst>
          </p:cNvPr>
          <p:cNvSpPr>
            <a:spLocks noGrp="1"/>
          </p:cNvSpPr>
          <p:nvPr>
            <p:ph idx="1"/>
          </p:nvPr>
        </p:nvSpPr>
        <p:spPr/>
        <p:txBody>
          <a:bodyPr>
            <a:noAutofit/>
          </a:bodyPr>
          <a:lstStyle/>
          <a:p>
            <a:pPr marL="0" indent="0">
              <a:buNone/>
            </a:pPr>
            <a:br>
              <a:rPr lang="en-US" sz="1200" b="0" dirty="0">
                <a:solidFill>
                  <a:srgbClr val="000000"/>
                </a:solidFill>
                <a:effectLst/>
                <a:latin typeface="Century Gothic" panose="020B0502020202020204" pitchFamily="34" charset="0"/>
              </a:rPr>
            </a:br>
            <a:r>
              <a:rPr lang="en-US" sz="1200" b="0" dirty="0">
                <a:effectLst/>
                <a:latin typeface="Century Gothic" panose="020B0502020202020204" pitchFamily="34" charset="0"/>
              </a:rPr>
              <a:t>The calculated RMSE values allow us to compare the accuracy of different smoothing methods in forecasting future arrivals:</a:t>
            </a:r>
          </a:p>
          <a:p>
            <a:br>
              <a:rPr lang="en-US" sz="1200" b="0" dirty="0">
                <a:effectLst/>
                <a:latin typeface="Century Gothic" panose="020B0502020202020204" pitchFamily="34" charset="0"/>
              </a:rPr>
            </a:br>
            <a:r>
              <a:rPr lang="en-US" sz="1200" b="0" dirty="0">
                <a:effectLst/>
                <a:latin typeface="Century Gothic" panose="020B0502020202020204" pitchFamily="34" charset="0"/>
              </a:rPr>
              <a:t>- **Simple Moving Average (SMA)**: With an RMSE of {rmse_sma:.4f}, the SMA method shows moderate accuracy in predicting future arrivals.</a:t>
            </a:r>
          </a:p>
          <a:p>
            <a:r>
              <a:rPr lang="en-US" sz="1200" b="0" dirty="0">
                <a:effectLst/>
                <a:latin typeface="Century Gothic" panose="020B0502020202020204" pitchFamily="34" charset="0"/>
              </a:rPr>
              <a:t>- **Weighted Moving Average (WMA)**: The WMA method achieves a slightly lower RMSE of {rmse_wma:.4f}, indicating better accuracy compared to the SMA.</a:t>
            </a:r>
          </a:p>
          <a:p>
            <a:r>
              <a:rPr lang="en-US" sz="1200" b="0" dirty="0">
                <a:effectLst/>
                <a:latin typeface="Century Gothic" panose="020B0502020202020204" pitchFamily="34" charset="0"/>
              </a:rPr>
              <a:t>- **Exponential Moving Average (EMA)**: Both EMA variations, with alpha values of 0.3 and 0.7, exhibit lower RMSE values than the SMA and WMA.</a:t>
            </a:r>
          </a:p>
          <a:p>
            <a:r>
              <a:rPr lang="en-US" sz="1200" b="0" dirty="0">
                <a:effectLst/>
                <a:latin typeface="Century Gothic" panose="020B0502020202020204" pitchFamily="34" charset="0"/>
              </a:rPr>
              <a:t>    - EMA (α=0.7): RMSE of {rmse_ema_07:.4f} suggests better responsiveness to recent data changes.</a:t>
            </a:r>
          </a:p>
          <a:p>
            <a:r>
              <a:rPr lang="en-US" sz="1200" b="0" dirty="0">
                <a:effectLst/>
                <a:latin typeface="Century Gothic" panose="020B0502020202020204" pitchFamily="34" charset="0"/>
              </a:rPr>
              <a:t>    - EMA (α=0.3): RMSE of {rmse_ema_03:.4f} provides a smoother trend while still capturing important fluctuations.</a:t>
            </a:r>
          </a:p>
          <a:p>
            <a:br>
              <a:rPr lang="en-US" sz="1200" b="0" dirty="0">
                <a:effectLst/>
                <a:latin typeface="Century Gothic" panose="020B0502020202020204" pitchFamily="34" charset="0"/>
              </a:rPr>
            </a:br>
            <a:r>
              <a:rPr lang="en-US" sz="1200" b="0" dirty="0">
                <a:effectLst/>
                <a:latin typeface="Century Gothic" panose="020B0502020202020204" pitchFamily="34" charset="0"/>
              </a:rPr>
              <a:t>Based on these RMSE values, we can infer that the EMA methods, particularly with alpha values of 0.3 and 0.7, offer the most accurate forecasts for future arrivals compared to the SMA and WMA methods. This is because the EMA method places more weight on recent data points, allowing it to adapt more quickly to changing trends and patterns in the arrival data.</a:t>
            </a:r>
          </a:p>
          <a:p>
            <a:br>
              <a:rPr lang="en-US" sz="1200" b="0" dirty="0">
                <a:solidFill>
                  <a:srgbClr val="000000"/>
                </a:solidFill>
                <a:effectLst/>
                <a:latin typeface="Century Gothic" panose="020B0502020202020204" pitchFamily="34" charset="0"/>
              </a:rPr>
            </a:br>
            <a:endParaRPr lang="en-US" sz="1200" b="0" dirty="0">
              <a:solidFill>
                <a:srgbClr val="000000"/>
              </a:solidFill>
              <a:effectLst/>
              <a:latin typeface="Century Gothic" panose="020B0502020202020204" pitchFamily="34" charset="0"/>
            </a:endParaRPr>
          </a:p>
          <a:p>
            <a:endParaRPr lang="en-IN" sz="1200" dirty="0">
              <a:latin typeface="Century Gothic" panose="020B0502020202020204" pitchFamily="34" charset="0"/>
            </a:endParaRPr>
          </a:p>
        </p:txBody>
      </p:sp>
    </p:spTree>
    <p:extLst>
      <p:ext uri="{BB962C8B-B14F-4D97-AF65-F5344CB8AC3E}">
        <p14:creationId xmlns:p14="http://schemas.microsoft.com/office/powerpoint/2010/main" val="3572815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2AAEB-C5D1-AA7F-F34D-683C3994992D}"/>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87B833DC-7937-22DF-F299-EBC39301A562}"/>
              </a:ext>
            </a:extLst>
          </p:cNvPr>
          <p:cNvSpPr>
            <a:spLocks noGrp="1"/>
          </p:cNvSpPr>
          <p:nvPr>
            <p:ph idx="1"/>
          </p:nvPr>
        </p:nvSpPr>
        <p:spPr>
          <a:xfrm>
            <a:off x="838200" y="1825625"/>
            <a:ext cx="3529609" cy="4351338"/>
          </a:xfrm>
        </p:spPr>
        <p:txBody>
          <a:bodyPr/>
          <a:lstStyle/>
          <a:p>
            <a:pPr marL="0" indent="0">
              <a:buNone/>
            </a:pPr>
            <a:r>
              <a:rPr lang="en-IN" dirty="0"/>
              <a:t>Stationarity Tests about a constant value </a:t>
            </a:r>
          </a:p>
        </p:txBody>
      </p:sp>
      <p:pic>
        <p:nvPicPr>
          <p:cNvPr id="5" name="Picture 4">
            <a:extLst>
              <a:ext uri="{FF2B5EF4-FFF2-40B4-BE49-F238E27FC236}">
                <a16:creationId xmlns:a16="http://schemas.microsoft.com/office/drawing/2014/main" id="{65CFB044-B13F-469C-690F-FA32A92D64F6}"/>
              </a:ext>
            </a:extLst>
          </p:cNvPr>
          <p:cNvPicPr>
            <a:picLocks noChangeAspect="1"/>
          </p:cNvPicPr>
          <p:nvPr/>
        </p:nvPicPr>
        <p:blipFill>
          <a:blip r:embed="rId2"/>
          <a:stretch>
            <a:fillRect/>
          </a:stretch>
        </p:blipFill>
        <p:spPr>
          <a:xfrm>
            <a:off x="4367809" y="479898"/>
            <a:ext cx="7300593" cy="5524979"/>
          </a:xfrm>
          <a:prstGeom prst="rect">
            <a:avLst/>
          </a:prstGeom>
        </p:spPr>
      </p:pic>
    </p:spTree>
    <p:extLst>
      <p:ext uri="{BB962C8B-B14F-4D97-AF65-F5344CB8AC3E}">
        <p14:creationId xmlns:p14="http://schemas.microsoft.com/office/powerpoint/2010/main" val="42223780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3F175-79E7-A659-B51B-4223950D590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BE2E66D-B758-72C2-D266-CB882B3E3C2E}"/>
              </a:ext>
            </a:extLst>
          </p:cNvPr>
          <p:cNvSpPr>
            <a:spLocks noGrp="1"/>
          </p:cNvSpPr>
          <p:nvPr>
            <p:ph idx="1"/>
          </p:nvPr>
        </p:nvSpPr>
        <p:spPr/>
        <p:txBody>
          <a:bodyPr/>
          <a:lstStyle/>
          <a:p>
            <a:pPr algn="l">
              <a:buFont typeface="Arial" panose="020B0604020202020204" pitchFamily="34" charset="0"/>
              <a:buChar char="•"/>
            </a:pPr>
            <a:r>
              <a:rPr lang="en-US" b="1" i="0">
                <a:solidFill>
                  <a:srgbClr val="0D0D0D"/>
                </a:solidFill>
                <a:effectLst/>
                <a:latin typeface="Söhne"/>
              </a:rPr>
              <a:t>KPSS Statistic</a:t>
            </a:r>
            <a:r>
              <a:rPr lang="en-US" b="0" i="0">
                <a:solidFill>
                  <a:srgbClr val="0D0D0D"/>
                </a:solidFill>
                <a:effectLst/>
                <a:latin typeface="Söhne"/>
              </a:rPr>
              <a:t>: The test statistic value is 1.538, which is greater than the critical values at all significance levels (10%, 5%, 2.5%, and 1%).</a:t>
            </a:r>
          </a:p>
          <a:p>
            <a:pPr algn="l">
              <a:buFont typeface="Arial" panose="020B0604020202020204" pitchFamily="34" charset="0"/>
              <a:buChar char="•"/>
            </a:pPr>
            <a:r>
              <a:rPr lang="en-US" b="1" i="0">
                <a:solidFill>
                  <a:srgbClr val="0D0D0D"/>
                </a:solidFill>
                <a:effectLst/>
                <a:latin typeface="Söhne"/>
              </a:rPr>
              <a:t>p-value</a:t>
            </a:r>
            <a:r>
              <a:rPr lang="en-US" b="0" i="0">
                <a:solidFill>
                  <a:srgbClr val="0D0D0D"/>
                </a:solidFill>
                <a:effectLst/>
                <a:latin typeface="Söhne"/>
              </a:rPr>
              <a:t>: The p-value of 0.01 is less than 0.05, indicating that you can reject the null hypothesis of stationarity at the 5% significance level.</a:t>
            </a:r>
          </a:p>
          <a:p>
            <a:pPr algn="l"/>
            <a:r>
              <a:rPr lang="en-US" b="0" i="0">
                <a:solidFill>
                  <a:srgbClr val="0D0D0D"/>
                </a:solidFill>
                <a:effectLst/>
                <a:latin typeface="Söhne"/>
              </a:rPr>
              <a:t>In the context of the KPSS test, the null hypothesis assumes that the series is stationary around a deterministic trend. A low p-value (less than the typical alpha level of 0.05) suggests that the null hypothesis can be rejected, implying the series has a unit root and is not stationary.</a:t>
            </a:r>
          </a:p>
        </p:txBody>
      </p:sp>
    </p:spTree>
    <p:extLst>
      <p:ext uri="{BB962C8B-B14F-4D97-AF65-F5344CB8AC3E}">
        <p14:creationId xmlns:p14="http://schemas.microsoft.com/office/powerpoint/2010/main" val="31583689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4E098-F0E2-329B-22D1-1618F491574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5EA108E-FBF8-E11A-DAD2-802309567E2F}"/>
              </a:ext>
            </a:extLst>
          </p:cNvPr>
          <p:cNvSpPr>
            <a:spLocks noGrp="1"/>
          </p:cNvSpPr>
          <p:nvPr>
            <p:ph idx="1"/>
          </p:nvPr>
        </p:nvSpPr>
        <p:spPr>
          <a:xfrm>
            <a:off x="838200" y="1825625"/>
            <a:ext cx="3799114" cy="4351338"/>
          </a:xfrm>
        </p:spPr>
        <p:txBody>
          <a:bodyPr/>
          <a:lstStyle/>
          <a:p>
            <a:r>
              <a:rPr lang="en-IN" dirty="0"/>
              <a:t>Stationarity Tests about a trend </a:t>
            </a:r>
          </a:p>
        </p:txBody>
      </p:sp>
      <p:pic>
        <p:nvPicPr>
          <p:cNvPr id="5" name="Picture 4">
            <a:extLst>
              <a:ext uri="{FF2B5EF4-FFF2-40B4-BE49-F238E27FC236}">
                <a16:creationId xmlns:a16="http://schemas.microsoft.com/office/drawing/2014/main" id="{8B7BE49B-FA3D-1959-2E3B-7FE79AA41B9B}"/>
              </a:ext>
            </a:extLst>
          </p:cNvPr>
          <p:cNvPicPr>
            <a:picLocks noChangeAspect="1"/>
          </p:cNvPicPr>
          <p:nvPr/>
        </p:nvPicPr>
        <p:blipFill>
          <a:blip r:embed="rId2"/>
          <a:stretch>
            <a:fillRect/>
          </a:stretch>
        </p:blipFill>
        <p:spPr>
          <a:xfrm>
            <a:off x="4055253" y="807493"/>
            <a:ext cx="6843353" cy="5243014"/>
          </a:xfrm>
          <a:prstGeom prst="rect">
            <a:avLst/>
          </a:prstGeom>
        </p:spPr>
      </p:pic>
    </p:spTree>
    <p:extLst>
      <p:ext uri="{BB962C8B-B14F-4D97-AF65-F5344CB8AC3E}">
        <p14:creationId xmlns:p14="http://schemas.microsoft.com/office/powerpoint/2010/main" val="13064619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1AEE7-2C73-7BB7-BF2D-376BAB83A3A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0430AE9-A8D5-F457-30C6-49E3DB9227AD}"/>
              </a:ext>
            </a:extLst>
          </p:cNvPr>
          <p:cNvSpPr>
            <a:spLocks noGrp="1"/>
          </p:cNvSpPr>
          <p:nvPr>
            <p:ph idx="1"/>
          </p:nvPr>
        </p:nvSpPr>
        <p:spPr/>
        <p:txBody>
          <a:bodyPr>
            <a:normAutofit/>
          </a:bodyPr>
          <a:lstStyle/>
          <a:p>
            <a:pPr algn="l">
              <a:buFont typeface="Arial" panose="020B0604020202020204" pitchFamily="34" charset="0"/>
              <a:buChar char="•"/>
            </a:pPr>
            <a:r>
              <a:rPr lang="en-US" sz="1600" b="1" i="0" dirty="0">
                <a:solidFill>
                  <a:srgbClr val="0D0D0D"/>
                </a:solidFill>
                <a:effectLst/>
                <a:latin typeface="Söhne"/>
              </a:rPr>
              <a:t>KPSS Statistic</a:t>
            </a:r>
            <a:r>
              <a:rPr lang="en-US" sz="1600" b="0" i="0" dirty="0">
                <a:solidFill>
                  <a:srgbClr val="0D0D0D"/>
                </a:solidFill>
                <a:effectLst/>
                <a:latin typeface="Söhne"/>
              </a:rPr>
              <a:t>: The test statistic is 0.09569, which is below the critical values for all listed significance levels (10%, 5%, 2.5%, and 1%).</a:t>
            </a:r>
          </a:p>
          <a:p>
            <a:pPr algn="l">
              <a:buFont typeface="Arial" panose="020B0604020202020204" pitchFamily="34" charset="0"/>
              <a:buChar char="•"/>
            </a:pPr>
            <a:r>
              <a:rPr lang="en-US" sz="1600" b="1" i="0" dirty="0">
                <a:solidFill>
                  <a:srgbClr val="0D0D0D"/>
                </a:solidFill>
                <a:effectLst/>
                <a:latin typeface="Söhne"/>
              </a:rPr>
              <a:t>p-value</a:t>
            </a:r>
            <a:r>
              <a:rPr lang="en-US" sz="1600" b="0" i="0" dirty="0">
                <a:solidFill>
                  <a:srgbClr val="0D0D0D"/>
                </a:solidFill>
                <a:effectLst/>
                <a:latin typeface="Söhne"/>
              </a:rPr>
              <a:t>: The p-value is 0.1, which is greater than the common alpha level of 0.05 used to infer significance.</a:t>
            </a:r>
          </a:p>
          <a:p>
            <a:pPr algn="l"/>
            <a:r>
              <a:rPr lang="en-US" sz="1600" b="0" i="0" dirty="0">
                <a:solidFill>
                  <a:srgbClr val="0D0D0D"/>
                </a:solidFill>
                <a:effectLst/>
                <a:latin typeface="Söhne"/>
              </a:rPr>
              <a:t>Given these results, we fail to reject the null hypothesis at the usual 5% significance level, indicating that the data can be considered stationary around a trend. This suggests that while there might be a deterministic trend in your series, the stochastic component (the part of the series not explained by the trend) does not exhibit unit root non-stationarity.</a:t>
            </a:r>
          </a:p>
          <a:p>
            <a:r>
              <a:rPr lang="en-US" sz="1600" b="1" i="0" dirty="0">
                <a:solidFill>
                  <a:srgbClr val="0D0D0D"/>
                </a:solidFill>
                <a:effectLst/>
                <a:latin typeface="Söhne"/>
              </a:rPr>
              <a:t>Stationarity Around a Trend</a:t>
            </a:r>
            <a:r>
              <a:rPr lang="en-US" sz="1600" b="0" i="0">
                <a:solidFill>
                  <a:srgbClr val="0D0D0D"/>
                </a:solidFill>
                <a:effectLst/>
                <a:latin typeface="Söhne"/>
              </a:rPr>
              <a:t>: Series </a:t>
            </a:r>
            <a:r>
              <a:rPr lang="en-US" sz="1600" b="0" i="0" dirty="0">
                <a:solidFill>
                  <a:srgbClr val="0D0D0D"/>
                </a:solidFill>
                <a:effectLst/>
                <a:latin typeface="Söhne"/>
              </a:rPr>
              <a:t>is likely stationary around a trend, implying that any trend in the data can be removed (e.g., via detrending methods) to analyze the stationary stochastic part of the series.</a:t>
            </a:r>
            <a:endParaRPr lang="en-IN" sz="1600" dirty="0"/>
          </a:p>
        </p:txBody>
      </p:sp>
    </p:spTree>
    <p:extLst>
      <p:ext uri="{BB962C8B-B14F-4D97-AF65-F5344CB8AC3E}">
        <p14:creationId xmlns:p14="http://schemas.microsoft.com/office/powerpoint/2010/main" val="18184367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8F550-0F0A-4508-C8DA-740D81809B2F}"/>
              </a:ext>
            </a:extLst>
          </p:cNvPr>
          <p:cNvSpPr>
            <a:spLocks noGrp="1"/>
          </p:cNvSpPr>
          <p:nvPr>
            <p:ph type="title"/>
          </p:nvPr>
        </p:nvSpPr>
        <p:spPr/>
        <p:txBody>
          <a:bodyPr/>
          <a:lstStyle/>
          <a:p>
            <a:r>
              <a:rPr lang="en-IN" dirty="0"/>
              <a:t>Seasonal Decomposition</a:t>
            </a:r>
          </a:p>
        </p:txBody>
      </p:sp>
      <p:sp>
        <p:nvSpPr>
          <p:cNvPr id="3" name="Content Placeholder 2">
            <a:extLst>
              <a:ext uri="{FF2B5EF4-FFF2-40B4-BE49-F238E27FC236}">
                <a16:creationId xmlns:a16="http://schemas.microsoft.com/office/drawing/2014/main" id="{44C6CE7D-6B19-C97D-C01B-A4E7DE5ED6BB}"/>
              </a:ext>
            </a:extLst>
          </p:cNvPr>
          <p:cNvSpPr>
            <a:spLocks noGrp="1"/>
          </p:cNvSpPr>
          <p:nvPr>
            <p:ph idx="1"/>
          </p:nvPr>
        </p:nvSpPr>
        <p:spPr/>
        <p:txBody>
          <a:bodyPr/>
          <a:lstStyle/>
          <a:p>
            <a:endParaRPr lang="en-IN"/>
          </a:p>
        </p:txBody>
      </p:sp>
      <p:pic>
        <p:nvPicPr>
          <p:cNvPr id="10242" name="Picture 2">
            <a:extLst>
              <a:ext uri="{FF2B5EF4-FFF2-40B4-BE49-F238E27FC236}">
                <a16:creationId xmlns:a16="http://schemas.microsoft.com/office/drawing/2014/main" id="{C8EE2B6F-4492-A655-E435-B2E954F646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40502" y="1371600"/>
            <a:ext cx="7672257" cy="4991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87337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61123-EC70-EDA6-C67C-80E88F25B3C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C57B273-4FA0-BB64-E506-DC3C43DEAFF7}"/>
              </a:ext>
            </a:extLst>
          </p:cNvPr>
          <p:cNvSpPr>
            <a:spLocks noGrp="1"/>
          </p:cNvSpPr>
          <p:nvPr>
            <p:ph idx="1"/>
          </p:nvPr>
        </p:nvSpPr>
        <p:spPr/>
        <p:txBody>
          <a:bodyPr>
            <a:normAutofit fontScale="92500" lnSpcReduction="10000"/>
          </a:bodyPr>
          <a:lstStyle/>
          <a:p>
            <a:pPr algn="l"/>
            <a:r>
              <a:rPr lang="en-US" b="1" i="0" dirty="0">
                <a:solidFill>
                  <a:srgbClr val="0D0D0D"/>
                </a:solidFill>
                <a:effectLst/>
                <a:latin typeface="Söhne"/>
              </a:rPr>
              <a:t>Additive Model</a:t>
            </a:r>
          </a:p>
          <a:p>
            <a:pPr algn="l">
              <a:buFont typeface="Arial" panose="020B0604020202020204" pitchFamily="34" charset="0"/>
              <a:buChar char="•"/>
            </a:pPr>
            <a:r>
              <a:rPr lang="en-US" b="1" i="0" dirty="0">
                <a:solidFill>
                  <a:srgbClr val="0D0D0D"/>
                </a:solidFill>
                <a:effectLst/>
                <a:latin typeface="Söhne"/>
              </a:rPr>
              <a:t>Original Series</a:t>
            </a:r>
            <a:r>
              <a:rPr lang="en-US" b="0" i="0" dirty="0">
                <a:solidFill>
                  <a:srgbClr val="0D0D0D"/>
                </a:solidFill>
                <a:effectLst/>
                <a:latin typeface="Söhne"/>
              </a:rPr>
              <a:t>: Exhibits variability and a possible trend over time.</a:t>
            </a:r>
          </a:p>
          <a:p>
            <a:pPr algn="l">
              <a:buFont typeface="Arial" panose="020B0604020202020204" pitchFamily="34" charset="0"/>
              <a:buChar char="•"/>
            </a:pPr>
            <a:r>
              <a:rPr lang="en-US" b="1" i="0" dirty="0">
                <a:solidFill>
                  <a:srgbClr val="0D0D0D"/>
                </a:solidFill>
                <a:effectLst/>
                <a:latin typeface="Söhne"/>
              </a:rPr>
              <a:t>Trend Component</a:t>
            </a:r>
            <a:r>
              <a:rPr lang="en-US" b="0" i="0" dirty="0">
                <a:solidFill>
                  <a:srgbClr val="0D0D0D"/>
                </a:solidFill>
                <a:effectLst/>
                <a:latin typeface="Söhne"/>
              </a:rPr>
              <a:t>: There is a clear upward trend, suggesting a general increase in arrivals over time.</a:t>
            </a:r>
          </a:p>
          <a:p>
            <a:pPr algn="l">
              <a:buFont typeface="Arial" panose="020B0604020202020204" pitchFamily="34" charset="0"/>
              <a:buChar char="•"/>
            </a:pPr>
            <a:r>
              <a:rPr lang="en-US" b="1" i="0" dirty="0">
                <a:solidFill>
                  <a:srgbClr val="0D0D0D"/>
                </a:solidFill>
                <a:effectLst/>
                <a:latin typeface="Söhne"/>
              </a:rPr>
              <a:t>Seasonality Component</a:t>
            </a:r>
            <a:r>
              <a:rPr lang="en-US" b="0" i="0" dirty="0">
                <a:solidFill>
                  <a:srgbClr val="0D0D0D"/>
                </a:solidFill>
                <a:effectLst/>
                <a:latin typeface="Söhne"/>
              </a:rPr>
              <a:t>: Seasonal fluctuations are consistent and recurring annually. The amplitude of seasonal peaks and troughs doesn't seem to increase with the level of the trend, which typically suits an additive model.</a:t>
            </a:r>
          </a:p>
          <a:p>
            <a:pPr algn="l">
              <a:buFont typeface="Arial" panose="020B0604020202020204" pitchFamily="34" charset="0"/>
              <a:buChar char="•"/>
            </a:pPr>
            <a:r>
              <a:rPr lang="en-US" b="1" i="0" dirty="0">
                <a:solidFill>
                  <a:srgbClr val="0D0D0D"/>
                </a:solidFill>
                <a:effectLst/>
                <a:latin typeface="Söhne"/>
              </a:rPr>
              <a:t>Residuals</a:t>
            </a:r>
            <a:r>
              <a:rPr lang="en-US" b="0" i="0" dirty="0">
                <a:solidFill>
                  <a:srgbClr val="0D0D0D"/>
                </a:solidFill>
                <a:effectLst/>
                <a:latin typeface="Söhne"/>
              </a:rPr>
              <a:t>: Show some random variation, which is expected, but there seem to be a few spikes. This indicates that while the model captures the trend and seasonality, there may be outliers or irregular events not accounted for by the model.</a:t>
            </a:r>
          </a:p>
          <a:p>
            <a:endParaRPr lang="en-IN" dirty="0"/>
          </a:p>
        </p:txBody>
      </p:sp>
    </p:spTree>
    <p:extLst>
      <p:ext uri="{BB962C8B-B14F-4D97-AF65-F5344CB8AC3E}">
        <p14:creationId xmlns:p14="http://schemas.microsoft.com/office/powerpoint/2010/main" val="29282648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1CDA4-7EDA-BF48-038E-54985CFD3AB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E5F0856-5C68-F9DD-F25E-CD50C59DA036}"/>
              </a:ext>
            </a:extLst>
          </p:cNvPr>
          <p:cNvSpPr>
            <a:spLocks noGrp="1"/>
          </p:cNvSpPr>
          <p:nvPr>
            <p:ph idx="1"/>
          </p:nvPr>
        </p:nvSpPr>
        <p:spPr/>
        <p:txBody>
          <a:bodyPr>
            <a:normAutofit fontScale="92500" lnSpcReduction="20000"/>
          </a:bodyPr>
          <a:lstStyle/>
          <a:p>
            <a:pPr algn="l"/>
            <a:r>
              <a:rPr lang="en-US" b="1" i="0" dirty="0">
                <a:solidFill>
                  <a:srgbClr val="0D0D0D"/>
                </a:solidFill>
                <a:effectLst/>
                <a:latin typeface="Söhne"/>
              </a:rPr>
              <a:t>Multiplicative Model</a:t>
            </a:r>
          </a:p>
          <a:p>
            <a:pPr algn="l">
              <a:buFont typeface="Arial" panose="020B0604020202020204" pitchFamily="34" charset="0"/>
              <a:buChar char="•"/>
            </a:pPr>
            <a:r>
              <a:rPr lang="en-US" b="1" i="0" dirty="0">
                <a:solidFill>
                  <a:srgbClr val="0D0D0D"/>
                </a:solidFill>
                <a:effectLst/>
                <a:latin typeface="Söhne"/>
              </a:rPr>
              <a:t>Original Series</a:t>
            </a:r>
            <a:r>
              <a:rPr lang="en-US" b="0" i="0" dirty="0">
                <a:solidFill>
                  <a:srgbClr val="0D0D0D"/>
                </a:solidFill>
                <a:effectLst/>
                <a:latin typeface="Söhne"/>
              </a:rPr>
              <a:t>: Similar to the additive, but this model assumes the seasonal effect increases as the level of the time series increases.</a:t>
            </a:r>
          </a:p>
          <a:p>
            <a:pPr algn="l">
              <a:buFont typeface="Arial" panose="020B0604020202020204" pitchFamily="34" charset="0"/>
              <a:buChar char="•"/>
            </a:pPr>
            <a:r>
              <a:rPr lang="en-US" b="1" i="0" dirty="0">
                <a:solidFill>
                  <a:srgbClr val="0D0D0D"/>
                </a:solidFill>
                <a:effectLst/>
                <a:latin typeface="Söhne"/>
              </a:rPr>
              <a:t>Trend Component</a:t>
            </a:r>
            <a:r>
              <a:rPr lang="en-US" b="0" i="0" dirty="0">
                <a:solidFill>
                  <a:srgbClr val="0D0D0D"/>
                </a:solidFill>
                <a:effectLst/>
                <a:latin typeface="Söhne"/>
              </a:rPr>
              <a:t>: As with the additive model, a rising trend is present, indicating an increase in arrivals over the years.</a:t>
            </a:r>
          </a:p>
          <a:p>
            <a:pPr algn="l">
              <a:buFont typeface="Arial" panose="020B0604020202020204" pitchFamily="34" charset="0"/>
              <a:buChar char="•"/>
            </a:pPr>
            <a:r>
              <a:rPr lang="en-US" b="1" i="0" dirty="0">
                <a:solidFill>
                  <a:srgbClr val="0D0D0D"/>
                </a:solidFill>
                <a:effectLst/>
                <a:latin typeface="Söhne"/>
              </a:rPr>
              <a:t>Seasonality Component</a:t>
            </a:r>
            <a:r>
              <a:rPr lang="en-US" b="0" i="0" dirty="0">
                <a:solidFill>
                  <a:srgbClr val="0D0D0D"/>
                </a:solidFill>
                <a:effectLst/>
                <a:latin typeface="Söhne"/>
              </a:rPr>
              <a:t>: Shows proportional seasonal effects, which seem to slightly increase in amplitude as the trend increases, suggesting that the multiplicative model may capture the nature of seasonality better than the additive model.</a:t>
            </a:r>
          </a:p>
          <a:p>
            <a:pPr algn="l">
              <a:buFont typeface="Arial" panose="020B0604020202020204" pitchFamily="34" charset="0"/>
              <a:buChar char="•"/>
            </a:pPr>
            <a:r>
              <a:rPr lang="en-US" b="1" i="0" dirty="0">
                <a:solidFill>
                  <a:srgbClr val="0D0D0D"/>
                </a:solidFill>
                <a:effectLst/>
                <a:latin typeface="Söhne"/>
              </a:rPr>
              <a:t>Residuals</a:t>
            </a:r>
            <a:r>
              <a:rPr lang="en-US" b="0" i="0" dirty="0">
                <a:solidFill>
                  <a:srgbClr val="0D0D0D"/>
                </a:solidFill>
                <a:effectLst/>
                <a:latin typeface="Söhne"/>
              </a:rPr>
              <a:t>: Appear to have some pattern, especially in later years, with some periods having consistently higher or lower residuals. This might suggest that the multiplicative model isn't fully capturing all aspects of the series, especially if these are predictable events.</a:t>
            </a:r>
          </a:p>
          <a:p>
            <a:endParaRPr lang="en-IN" dirty="0"/>
          </a:p>
        </p:txBody>
      </p:sp>
    </p:spTree>
    <p:extLst>
      <p:ext uri="{BB962C8B-B14F-4D97-AF65-F5344CB8AC3E}">
        <p14:creationId xmlns:p14="http://schemas.microsoft.com/office/powerpoint/2010/main" val="948849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CAC26-1F10-7E1E-4014-2542AD3026A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E851126-D802-7A8D-1DCA-4819AC77325E}"/>
              </a:ext>
            </a:extLst>
          </p:cNvPr>
          <p:cNvSpPr>
            <a:spLocks noGrp="1"/>
          </p:cNvSpPr>
          <p:nvPr>
            <p:ph idx="1"/>
          </p:nvPr>
        </p:nvSpPr>
        <p:spPr/>
        <p:txBody>
          <a:bodyPr>
            <a:normAutofit lnSpcReduction="10000"/>
          </a:bodyPr>
          <a:lstStyle/>
          <a:p>
            <a:pPr algn="l"/>
            <a:r>
              <a:rPr lang="en-US" b="1" i="0" dirty="0">
                <a:solidFill>
                  <a:srgbClr val="0D0D0D"/>
                </a:solidFill>
                <a:effectLst/>
                <a:latin typeface="Söhne"/>
              </a:rPr>
              <a:t>General Inferences</a:t>
            </a:r>
          </a:p>
          <a:p>
            <a:pPr algn="l">
              <a:buFont typeface="Arial" panose="020B0604020202020204" pitchFamily="34" charset="0"/>
              <a:buChar char="•"/>
            </a:pPr>
            <a:r>
              <a:rPr lang="en-US" b="1" i="0" dirty="0">
                <a:solidFill>
                  <a:srgbClr val="0D0D0D"/>
                </a:solidFill>
                <a:effectLst/>
                <a:latin typeface="Söhne"/>
              </a:rPr>
              <a:t>Trend</a:t>
            </a:r>
            <a:r>
              <a:rPr lang="en-US" b="0" i="0" dirty="0">
                <a:solidFill>
                  <a:srgbClr val="0D0D0D"/>
                </a:solidFill>
                <a:effectLst/>
                <a:latin typeface="Söhne"/>
              </a:rPr>
              <a:t>: Both models show an increasing trend, suggesting growth in arrivals over time.</a:t>
            </a:r>
          </a:p>
          <a:p>
            <a:pPr algn="l">
              <a:buFont typeface="Arial" panose="020B0604020202020204" pitchFamily="34" charset="0"/>
              <a:buChar char="•"/>
            </a:pPr>
            <a:r>
              <a:rPr lang="en-US" b="1" i="0" dirty="0">
                <a:solidFill>
                  <a:srgbClr val="0D0D0D"/>
                </a:solidFill>
                <a:effectLst/>
                <a:latin typeface="Söhne"/>
              </a:rPr>
              <a:t>Seasonality</a:t>
            </a:r>
            <a:r>
              <a:rPr lang="en-US" b="0" i="0" dirty="0">
                <a:solidFill>
                  <a:srgbClr val="0D0D0D"/>
                </a:solidFill>
                <a:effectLst/>
                <a:latin typeface="Söhne"/>
              </a:rPr>
              <a:t>: The seasonal pattern is strong in both models, with high and low seasons apparent each year. The multiplicative model may capture the proportional change in seasonality better if the seasonal effects grow with the increase in arrivals.</a:t>
            </a:r>
          </a:p>
          <a:p>
            <a:pPr algn="l">
              <a:buFont typeface="Arial" panose="020B0604020202020204" pitchFamily="34" charset="0"/>
              <a:buChar char="•"/>
            </a:pPr>
            <a:r>
              <a:rPr lang="en-US" b="1" i="0" dirty="0">
                <a:solidFill>
                  <a:srgbClr val="0D0D0D"/>
                </a:solidFill>
                <a:effectLst/>
                <a:latin typeface="Söhne"/>
              </a:rPr>
              <a:t>Residuals</a:t>
            </a:r>
            <a:r>
              <a:rPr lang="en-US" b="0" i="0" dirty="0">
                <a:solidFill>
                  <a:srgbClr val="0D0D0D"/>
                </a:solidFill>
                <a:effectLst/>
                <a:latin typeface="Söhne"/>
              </a:rPr>
              <a:t>: Neither model's residuals are completely random, indicating potential room for improvement in the modeling, such as by incorporating additional explanatory variables, adjusting for outliers, or considering a different model specification.</a:t>
            </a:r>
          </a:p>
          <a:p>
            <a:endParaRPr lang="en-IN" dirty="0"/>
          </a:p>
        </p:txBody>
      </p:sp>
    </p:spTree>
    <p:extLst>
      <p:ext uri="{BB962C8B-B14F-4D97-AF65-F5344CB8AC3E}">
        <p14:creationId xmlns:p14="http://schemas.microsoft.com/office/powerpoint/2010/main" val="3597056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05C56-299C-32F5-B7A2-3BF1874527CB}"/>
              </a:ext>
            </a:extLst>
          </p:cNvPr>
          <p:cNvSpPr>
            <a:spLocks noGrp="1"/>
          </p:cNvSpPr>
          <p:nvPr>
            <p:ph type="title"/>
          </p:nvPr>
        </p:nvSpPr>
        <p:spPr/>
        <p:txBody>
          <a:bodyPr/>
          <a:lstStyle/>
          <a:p>
            <a:r>
              <a:rPr lang="en-IN" dirty="0"/>
              <a:t>Detrended Data </a:t>
            </a:r>
          </a:p>
        </p:txBody>
      </p:sp>
      <p:pic>
        <p:nvPicPr>
          <p:cNvPr id="11266" name="Picture 2">
            <a:extLst>
              <a:ext uri="{FF2B5EF4-FFF2-40B4-BE49-F238E27FC236}">
                <a16:creationId xmlns:a16="http://schemas.microsoft.com/office/drawing/2014/main" id="{3DC4C60E-5A1E-FE64-9333-B33FFB7CB59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70272" y="1825625"/>
            <a:ext cx="10251456"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4397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7D856-8823-47E6-F187-0378C54134B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DDDEE14-F9B9-DBFA-7D68-C698B0B4154C}"/>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BDF7631F-F605-3B5B-ACC2-9F8CCE3FDE7A}"/>
              </a:ext>
            </a:extLst>
          </p:cNvPr>
          <p:cNvPicPr>
            <a:picLocks noChangeAspect="1"/>
          </p:cNvPicPr>
          <p:nvPr/>
        </p:nvPicPr>
        <p:blipFill>
          <a:blip r:embed="rId2"/>
          <a:stretch>
            <a:fillRect/>
          </a:stretch>
        </p:blipFill>
        <p:spPr>
          <a:xfrm>
            <a:off x="458312" y="296542"/>
            <a:ext cx="10211685" cy="3932261"/>
          </a:xfrm>
          <a:prstGeom prst="rect">
            <a:avLst/>
          </a:prstGeom>
        </p:spPr>
      </p:pic>
    </p:spTree>
    <p:extLst>
      <p:ext uri="{BB962C8B-B14F-4D97-AF65-F5344CB8AC3E}">
        <p14:creationId xmlns:p14="http://schemas.microsoft.com/office/powerpoint/2010/main" val="28175131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45AE2-562A-0501-652F-2D318D279320}"/>
              </a:ext>
            </a:extLst>
          </p:cNvPr>
          <p:cNvSpPr>
            <a:spLocks noGrp="1"/>
          </p:cNvSpPr>
          <p:nvPr>
            <p:ph type="title"/>
          </p:nvPr>
        </p:nvSpPr>
        <p:spPr/>
        <p:txBody>
          <a:bodyPr/>
          <a:lstStyle/>
          <a:p>
            <a:r>
              <a:rPr lang="en-IN" dirty="0"/>
              <a:t>Predictions from AUTO ARIMA MODEL </a:t>
            </a:r>
            <a:br>
              <a:rPr lang="en-IN" dirty="0"/>
            </a:br>
            <a:endParaRPr lang="en-IN" dirty="0"/>
          </a:p>
        </p:txBody>
      </p:sp>
      <p:sp>
        <p:nvSpPr>
          <p:cNvPr id="3" name="Content Placeholder 2">
            <a:extLst>
              <a:ext uri="{FF2B5EF4-FFF2-40B4-BE49-F238E27FC236}">
                <a16:creationId xmlns:a16="http://schemas.microsoft.com/office/drawing/2014/main" id="{17F9B7DF-D57F-288F-10B5-053625BE3A24}"/>
              </a:ext>
            </a:extLst>
          </p:cNvPr>
          <p:cNvSpPr>
            <a:spLocks noGrp="1"/>
          </p:cNvSpPr>
          <p:nvPr>
            <p:ph idx="1"/>
          </p:nvPr>
        </p:nvSpPr>
        <p:spPr/>
        <p:txBody>
          <a:bodyPr/>
          <a:lstStyle/>
          <a:p>
            <a:endParaRPr lang="en-IN"/>
          </a:p>
        </p:txBody>
      </p:sp>
      <p:pic>
        <p:nvPicPr>
          <p:cNvPr id="12290" name="Picture 2">
            <a:extLst>
              <a:ext uri="{FF2B5EF4-FFF2-40B4-BE49-F238E27FC236}">
                <a16:creationId xmlns:a16="http://schemas.microsoft.com/office/drawing/2014/main" id="{4E37B1BF-F431-A9A4-7C6B-D470A0442F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1023" y="1396206"/>
            <a:ext cx="8058150" cy="5210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86962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4D70E-1DF6-72A2-67E3-679E9D5D092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89DBBF2-81A6-DDD5-8061-D507D570FC24}"/>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21BD1E0B-F620-0486-11DD-A86D55BAA991}"/>
              </a:ext>
            </a:extLst>
          </p:cNvPr>
          <p:cNvPicPr>
            <a:picLocks noChangeAspect="1"/>
          </p:cNvPicPr>
          <p:nvPr/>
        </p:nvPicPr>
        <p:blipFill>
          <a:blip r:embed="rId2"/>
          <a:stretch>
            <a:fillRect/>
          </a:stretch>
        </p:blipFill>
        <p:spPr>
          <a:xfrm>
            <a:off x="1993984" y="1379042"/>
            <a:ext cx="8222693" cy="4099915"/>
          </a:xfrm>
          <a:prstGeom prst="rect">
            <a:avLst/>
          </a:prstGeom>
        </p:spPr>
      </p:pic>
    </p:spTree>
    <p:extLst>
      <p:ext uri="{BB962C8B-B14F-4D97-AF65-F5344CB8AC3E}">
        <p14:creationId xmlns:p14="http://schemas.microsoft.com/office/powerpoint/2010/main" val="17143282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10248-0F03-744C-F857-D4790133703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11F9050-09BD-DFC9-C3A2-7AAB06D1E12E}"/>
              </a:ext>
            </a:extLst>
          </p:cNvPr>
          <p:cNvSpPr>
            <a:spLocks noGrp="1"/>
          </p:cNvSpPr>
          <p:nvPr>
            <p:ph idx="1"/>
          </p:nvPr>
        </p:nvSpPr>
        <p:spPr/>
        <p:txBody>
          <a:bodyPr>
            <a:normAutofit fontScale="62500" lnSpcReduction="20000"/>
          </a:bodyPr>
          <a:lstStyle/>
          <a:p>
            <a:pPr algn="l"/>
            <a:r>
              <a:rPr lang="en-US" b="0" i="0" dirty="0">
                <a:solidFill>
                  <a:srgbClr val="0D0D0D"/>
                </a:solidFill>
                <a:effectLst/>
                <a:latin typeface="Söhne"/>
              </a:rPr>
              <a:t>The SARIMAX model  has the following </a:t>
            </a:r>
            <a:r>
              <a:rPr lang="en-US" b="0" i="1" dirty="0" err="1">
                <a:solidFill>
                  <a:srgbClr val="0D0D0D"/>
                </a:solidFill>
                <a:effectLst/>
                <a:latin typeface="KaTeX_Math"/>
              </a:rPr>
              <a:t>p</a:t>
            </a:r>
            <a:r>
              <a:rPr lang="en-US" b="0" i="0" dirty="0" err="1">
                <a:solidFill>
                  <a:srgbClr val="0D0D0D"/>
                </a:solidFill>
                <a:effectLst/>
                <a:latin typeface="KaTeX_Main"/>
              </a:rPr>
              <a:t>,</a:t>
            </a:r>
            <a:r>
              <a:rPr lang="en-US" b="0" i="1" dirty="0" err="1">
                <a:solidFill>
                  <a:srgbClr val="0D0D0D"/>
                </a:solidFill>
                <a:effectLst/>
                <a:latin typeface="KaTeX_Math"/>
              </a:rPr>
              <a:t>q</a:t>
            </a:r>
            <a:r>
              <a:rPr lang="en-US" b="0" i="0" dirty="0" err="1">
                <a:solidFill>
                  <a:srgbClr val="0D0D0D"/>
                </a:solidFill>
                <a:effectLst/>
                <a:latin typeface="KaTeX_Main"/>
              </a:rPr>
              <a:t>,</a:t>
            </a:r>
            <a:r>
              <a:rPr lang="en-US" b="0" i="1" dirty="0" err="1">
                <a:solidFill>
                  <a:srgbClr val="0D0D0D"/>
                </a:solidFill>
                <a:effectLst/>
                <a:latin typeface="KaTeX_Math"/>
              </a:rPr>
              <a:t>d</a:t>
            </a:r>
            <a:r>
              <a:rPr lang="en-US" b="0" i="0" dirty="0">
                <a:solidFill>
                  <a:srgbClr val="0D0D0D"/>
                </a:solidFill>
                <a:effectLst/>
                <a:latin typeface="Söhne"/>
              </a:rPr>
              <a:t> values:</a:t>
            </a:r>
          </a:p>
          <a:p>
            <a:pPr algn="l">
              <a:buFont typeface="Arial" panose="020B0604020202020204" pitchFamily="34" charset="0"/>
              <a:buChar char="•"/>
            </a:pPr>
            <a:r>
              <a:rPr lang="en-US" b="0" i="1" dirty="0">
                <a:solidFill>
                  <a:srgbClr val="0D0D0D"/>
                </a:solidFill>
                <a:effectLst/>
                <a:latin typeface="KaTeX_Math"/>
              </a:rPr>
              <a:t>p</a:t>
            </a:r>
            <a:r>
              <a:rPr lang="en-US" b="0" i="0" dirty="0">
                <a:solidFill>
                  <a:srgbClr val="0D0D0D"/>
                </a:solidFill>
                <a:effectLst/>
                <a:latin typeface="Söhne"/>
              </a:rPr>
              <a:t>: This refers to the number of autoregressive terms. </a:t>
            </a:r>
            <a:r>
              <a:rPr lang="en-US" b="0" i="1" dirty="0">
                <a:solidFill>
                  <a:srgbClr val="0D0D0D"/>
                </a:solidFill>
                <a:effectLst/>
                <a:latin typeface="KaTeX_Math"/>
              </a:rPr>
              <a:t>p</a:t>
            </a:r>
            <a:r>
              <a:rPr lang="en-US" b="0" i="0" dirty="0">
                <a:solidFill>
                  <a:srgbClr val="0D0D0D"/>
                </a:solidFill>
                <a:effectLst/>
                <a:latin typeface="KaTeX_Main"/>
              </a:rPr>
              <a:t>=0</a:t>
            </a:r>
            <a:r>
              <a:rPr lang="en-US" b="0" i="0" dirty="0">
                <a:solidFill>
                  <a:srgbClr val="0D0D0D"/>
                </a:solidFill>
                <a:effectLst/>
                <a:latin typeface="Söhne"/>
              </a:rPr>
              <a:t> for the non-seasonal part, which means there are no autoregressive terms in the non-seasonal component of the model.</a:t>
            </a:r>
          </a:p>
          <a:p>
            <a:pPr algn="l">
              <a:buFont typeface="Arial" panose="020B0604020202020204" pitchFamily="34" charset="0"/>
              <a:buChar char="•"/>
            </a:pPr>
            <a:r>
              <a:rPr lang="en-US" b="0" i="1" dirty="0">
                <a:solidFill>
                  <a:srgbClr val="0D0D0D"/>
                </a:solidFill>
                <a:effectLst/>
                <a:latin typeface="KaTeX_Math"/>
              </a:rPr>
              <a:t>d</a:t>
            </a:r>
            <a:r>
              <a:rPr lang="en-US" b="0" i="0" dirty="0">
                <a:solidFill>
                  <a:srgbClr val="0D0D0D"/>
                </a:solidFill>
                <a:effectLst/>
                <a:latin typeface="Söhne"/>
              </a:rPr>
              <a:t>: This refers to the order of differencing. the use of "SARIMAX(0, 1, 0)" implies that </a:t>
            </a:r>
            <a:r>
              <a:rPr lang="en-US" b="0" i="1" dirty="0">
                <a:solidFill>
                  <a:srgbClr val="0D0D0D"/>
                </a:solidFill>
                <a:effectLst/>
                <a:latin typeface="KaTeX_Math"/>
              </a:rPr>
              <a:t>d</a:t>
            </a:r>
            <a:r>
              <a:rPr lang="en-US" b="0" i="0" dirty="0">
                <a:solidFill>
                  <a:srgbClr val="0D0D0D"/>
                </a:solidFill>
                <a:effectLst/>
                <a:latin typeface="KaTeX_Main"/>
              </a:rPr>
              <a:t>=1</a:t>
            </a:r>
            <a:r>
              <a:rPr lang="en-US" b="0" i="0" dirty="0">
                <a:solidFill>
                  <a:srgbClr val="0D0D0D"/>
                </a:solidFill>
                <a:effectLst/>
                <a:latin typeface="Söhne"/>
              </a:rPr>
              <a:t> for the non-seasonal component, indicating the series has been differenced once to achieve stationarity.</a:t>
            </a:r>
          </a:p>
          <a:p>
            <a:pPr algn="l">
              <a:buFont typeface="Arial" panose="020B0604020202020204" pitchFamily="34" charset="0"/>
              <a:buChar char="•"/>
            </a:pPr>
            <a:r>
              <a:rPr lang="en-US" b="0" i="1" dirty="0">
                <a:solidFill>
                  <a:srgbClr val="0D0D0D"/>
                </a:solidFill>
                <a:effectLst/>
                <a:latin typeface="KaTeX_Math"/>
              </a:rPr>
              <a:t>q</a:t>
            </a:r>
            <a:r>
              <a:rPr lang="en-US" b="0" i="0" dirty="0">
                <a:solidFill>
                  <a:srgbClr val="0D0D0D"/>
                </a:solidFill>
                <a:effectLst/>
                <a:latin typeface="Söhne"/>
              </a:rPr>
              <a:t>: This refers to the number of moving average terms. For the non-seasonal part of the </a:t>
            </a:r>
            <a:r>
              <a:rPr lang="en-US" b="0" i="0" dirty="0" err="1">
                <a:solidFill>
                  <a:srgbClr val="0D0D0D"/>
                </a:solidFill>
                <a:effectLst/>
                <a:latin typeface="Söhne"/>
              </a:rPr>
              <a:t>model,</a:t>
            </a:r>
            <a:r>
              <a:rPr lang="en-US" b="0" i="1" dirty="0" err="1">
                <a:solidFill>
                  <a:srgbClr val="0D0D0D"/>
                </a:solidFill>
                <a:effectLst/>
                <a:latin typeface="KaTeX_Math"/>
              </a:rPr>
              <a:t>q</a:t>
            </a:r>
            <a:r>
              <a:rPr lang="en-US" b="0" i="0" dirty="0">
                <a:solidFill>
                  <a:srgbClr val="0D0D0D"/>
                </a:solidFill>
                <a:effectLst/>
                <a:latin typeface="KaTeX_Main"/>
              </a:rPr>
              <a:t>=0</a:t>
            </a:r>
            <a:r>
              <a:rPr lang="en-US" b="0" i="0" dirty="0">
                <a:solidFill>
                  <a:srgbClr val="0D0D0D"/>
                </a:solidFill>
                <a:effectLst/>
                <a:latin typeface="Söhne"/>
              </a:rPr>
              <a:t>, meaning there are no moving average terms in the non-seasonal component.</a:t>
            </a:r>
          </a:p>
          <a:p>
            <a:pPr algn="l"/>
            <a:r>
              <a:rPr lang="en-US" b="0" i="0" dirty="0">
                <a:solidFill>
                  <a:srgbClr val="0D0D0D"/>
                </a:solidFill>
                <a:effectLst/>
                <a:latin typeface="Söhne"/>
              </a:rPr>
              <a:t>For the seasonal part, the model has additional seasonal orders </a:t>
            </a:r>
            <a:r>
              <a:rPr lang="en-US" b="0" i="1" dirty="0">
                <a:solidFill>
                  <a:srgbClr val="0D0D0D"/>
                </a:solidFill>
                <a:effectLst/>
                <a:latin typeface="KaTeX_Math"/>
              </a:rPr>
              <a:t>P</a:t>
            </a:r>
            <a:r>
              <a:rPr lang="en-US" b="0" i="0" dirty="0">
                <a:solidFill>
                  <a:srgbClr val="0D0D0D"/>
                </a:solidFill>
                <a:effectLst/>
                <a:latin typeface="KaTeX_Main"/>
              </a:rPr>
              <a:t>,</a:t>
            </a:r>
            <a:r>
              <a:rPr lang="en-US" b="0" i="1" dirty="0">
                <a:solidFill>
                  <a:srgbClr val="0D0D0D"/>
                </a:solidFill>
                <a:effectLst/>
                <a:latin typeface="KaTeX_Math"/>
              </a:rPr>
              <a:t>D</a:t>
            </a:r>
            <a:r>
              <a:rPr lang="en-US" b="0" i="0" dirty="0">
                <a:solidFill>
                  <a:srgbClr val="0D0D0D"/>
                </a:solidFill>
                <a:effectLst/>
                <a:latin typeface="KaTeX_Main"/>
              </a:rPr>
              <a:t>,</a:t>
            </a:r>
            <a:r>
              <a:rPr lang="en-US" b="0" i="1" dirty="0">
                <a:solidFill>
                  <a:srgbClr val="0D0D0D"/>
                </a:solidFill>
                <a:effectLst/>
                <a:latin typeface="KaTeX_Math"/>
              </a:rPr>
              <a:t>Q</a:t>
            </a:r>
            <a:r>
              <a:rPr lang="en-US" b="0" i="0" dirty="0">
                <a:solidFill>
                  <a:srgbClr val="0D0D0D"/>
                </a:solidFill>
                <a:effectLst/>
                <a:latin typeface="Söhne"/>
              </a:rPr>
              <a:t> with a seasonal period of </a:t>
            </a:r>
            <a:r>
              <a:rPr lang="en-US" b="0" i="1" dirty="0">
                <a:solidFill>
                  <a:srgbClr val="0D0D0D"/>
                </a:solidFill>
                <a:effectLst/>
                <a:latin typeface="KaTeX_Math"/>
              </a:rPr>
              <a:t>m</a:t>
            </a:r>
            <a:r>
              <a:rPr lang="en-US" b="0" i="0" dirty="0">
                <a:solidFill>
                  <a:srgbClr val="0D0D0D"/>
                </a:solidFill>
                <a:effectLst/>
                <a:latin typeface="Söhne"/>
              </a:rPr>
              <a:t>:</a:t>
            </a:r>
          </a:p>
          <a:p>
            <a:pPr algn="l">
              <a:buFont typeface="Arial" panose="020B0604020202020204" pitchFamily="34" charset="0"/>
              <a:buChar char="•"/>
            </a:pPr>
            <a:r>
              <a:rPr lang="en-US" b="0" i="1" dirty="0">
                <a:solidFill>
                  <a:srgbClr val="0D0D0D"/>
                </a:solidFill>
                <a:effectLst/>
                <a:latin typeface="KaTeX_Math"/>
              </a:rPr>
              <a:t>P</a:t>
            </a:r>
            <a:r>
              <a:rPr lang="en-US" b="0" i="0" dirty="0">
                <a:solidFill>
                  <a:srgbClr val="0D0D0D"/>
                </a:solidFill>
                <a:effectLst/>
                <a:latin typeface="Söhne"/>
              </a:rPr>
              <a:t>: The seasonal autoregressive </a:t>
            </a:r>
            <a:r>
              <a:rPr lang="en-US" b="0" i="0" dirty="0" err="1">
                <a:solidFill>
                  <a:srgbClr val="0D0D0D"/>
                </a:solidFill>
                <a:effectLst/>
                <a:latin typeface="Söhne"/>
              </a:rPr>
              <a:t>order,</a:t>
            </a:r>
            <a:r>
              <a:rPr lang="en-US" b="0" i="1" dirty="0" err="1">
                <a:solidFill>
                  <a:srgbClr val="0D0D0D"/>
                </a:solidFill>
                <a:effectLst/>
                <a:latin typeface="KaTeX_Math"/>
              </a:rPr>
              <a:t>P</a:t>
            </a:r>
            <a:r>
              <a:rPr lang="en-US" b="0" i="0" dirty="0">
                <a:solidFill>
                  <a:srgbClr val="0D0D0D"/>
                </a:solidFill>
                <a:effectLst/>
                <a:latin typeface="KaTeX_Main"/>
              </a:rPr>
              <a:t>=2</a:t>
            </a:r>
            <a:r>
              <a:rPr lang="en-US" b="0" i="0" dirty="0">
                <a:solidFill>
                  <a:srgbClr val="0D0D0D"/>
                </a:solidFill>
                <a:effectLst/>
                <a:latin typeface="Söhne"/>
              </a:rPr>
              <a:t>, suggests two seasonal autoregressive terms.</a:t>
            </a:r>
          </a:p>
          <a:p>
            <a:pPr algn="l">
              <a:buFont typeface="Arial" panose="020B0604020202020204" pitchFamily="34" charset="0"/>
              <a:buChar char="•"/>
            </a:pPr>
            <a:r>
              <a:rPr lang="en-US" b="0" i="1" dirty="0">
                <a:solidFill>
                  <a:srgbClr val="0D0D0D"/>
                </a:solidFill>
                <a:effectLst/>
                <a:latin typeface="KaTeX_Math"/>
              </a:rPr>
              <a:t>D</a:t>
            </a:r>
            <a:r>
              <a:rPr lang="en-US" b="0" i="0" dirty="0">
                <a:solidFill>
                  <a:srgbClr val="0D0D0D"/>
                </a:solidFill>
                <a:effectLst/>
                <a:latin typeface="Söhne"/>
              </a:rPr>
              <a:t>: The seasonal differencing order, </a:t>
            </a:r>
            <a:r>
              <a:rPr lang="en-US" b="0" i="1" dirty="0">
                <a:solidFill>
                  <a:srgbClr val="0D0D0D"/>
                </a:solidFill>
                <a:effectLst/>
                <a:latin typeface="KaTeX_Math"/>
              </a:rPr>
              <a:t>D</a:t>
            </a:r>
            <a:r>
              <a:rPr lang="en-US" b="0" i="0" dirty="0">
                <a:solidFill>
                  <a:srgbClr val="0D0D0D"/>
                </a:solidFill>
                <a:effectLst/>
                <a:latin typeface="KaTeX_Main"/>
              </a:rPr>
              <a:t>=1</a:t>
            </a:r>
            <a:r>
              <a:rPr lang="en-US" b="0" i="0" dirty="0">
                <a:solidFill>
                  <a:srgbClr val="0D0D0D"/>
                </a:solidFill>
                <a:effectLst/>
                <a:latin typeface="Söhne"/>
              </a:rPr>
              <a:t>, indicates that the series has been seasonally differenced once.</a:t>
            </a:r>
          </a:p>
          <a:p>
            <a:pPr algn="l">
              <a:buFont typeface="Arial" panose="020B0604020202020204" pitchFamily="34" charset="0"/>
              <a:buChar char="•"/>
            </a:pPr>
            <a:r>
              <a:rPr lang="en-US" b="0" i="1" dirty="0">
                <a:solidFill>
                  <a:srgbClr val="0D0D0D"/>
                </a:solidFill>
                <a:effectLst/>
                <a:latin typeface="KaTeX_Math"/>
              </a:rPr>
              <a:t>Q</a:t>
            </a:r>
            <a:r>
              <a:rPr lang="en-US" b="0" i="0" dirty="0">
                <a:solidFill>
                  <a:srgbClr val="0D0D0D"/>
                </a:solidFill>
                <a:effectLst/>
                <a:latin typeface="Söhne"/>
              </a:rPr>
              <a:t>: The seasonal moving average order,</a:t>
            </a:r>
            <a:r>
              <a:rPr lang="en-US" b="0" i="0" dirty="0">
                <a:solidFill>
                  <a:srgbClr val="0D0D0D"/>
                </a:solidFill>
                <a:effectLst/>
                <a:latin typeface="KaTeX_Main"/>
              </a:rPr>
              <a:t>0</a:t>
            </a:r>
            <a:r>
              <a:rPr lang="en-US" b="0" i="1" dirty="0">
                <a:solidFill>
                  <a:srgbClr val="0D0D0D"/>
                </a:solidFill>
                <a:effectLst/>
                <a:latin typeface="KaTeX_Math"/>
              </a:rPr>
              <a:t>Q</a:t>
            </a:r>
            <a:r>
              <a:rPr lang="en-US" b="0" i="0" dirty="0">
                <a:solidFill>
                  <a:srgbClr val="0D0D0D"/>
                </a:solidFill>
                <a:effectLst/>
                <a:latin typeface="KaTeX_Main"/>
              </a:rPr>
              <a:t>=0</a:t>
            </a:r>
            <a:r>
              <a:rPr lang="en-US" b="0" i="0" dirty="0">
                <a:solidFill>
                  <a:srgbClr val="0D0D0D"/>
                </a:solidFill>
                <a:effectLst/>
                <a:latin typeface="Söhne"/>
              </a:rPr>
              <a:t>, which means there are no seasonal moving average terms.</a:t>
            </a:r>
          </a:p>
          <a:p>
            <a:pPr algn="l"/>
            <a:r>
              <a:rPr lang="en-US" b="0" i="0" dirty="0">
                <a:solidFill>
                  <a:srgbClr val="0D0D0D"/>
                </a:solidFill>
                <a:effectLst/>
                <a:latin typeface="Söhne"/>
              </a:rPr>
              <a:t>The model can be summarized as SARIMAX(0, 1, 0)(2, 1, 0)[12], where the first set of parameters (0,1,0) is for the non-seasonal component and the second set (2,1,0) follows the seasonal cycle of 12 periods (which usually corresponds to 12 months in a year).</a:t>
            </a:r>
          </a:p>
          <a:p>
            <a:endParaRPr lang="en-IN" dirty="0"/>
          </a:p>
        </p:txBody>
      </p:sp>
    </p:spTree>
    <p:extLst>
      <p:ext uri="{BB962C8B-B14F-4D97-AF65-F5344CB8AC3E}">
        <p14:creationId xmlns:p14="http://schemas.microsoft.com/office/powerpoint/2010/main" val="25798640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B8FAA-C16F-7735-11AB-9E9B28782A9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CF20C81-0F23-FB99-EE82-32A826CAB852}"/>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A529CCF3-41E4-2B3D-9FB6-E6F27E2B6DDD}"/>
              </a:ext>
            </a:extLst>
          </p:cNvPr>
          <p:cNvPicPr>
            <a:picLocks noChangeAspect="1"/>
          </p:cNvPicPr>
          <p:nvPr/>
        </p:nvPicPr>
        <p:blipFill>
          <a:blip r:embed="rId2"/>
          <a:stretch>
            <a:fillRect/>
          </a:stretch>
        </p:blipFill>
        <p:spPr>
          <a:xfrm>
            <a:off x="2647947" y="1620927"/>
            <a:ext cx="7232007" cy="3086367"/>
          </a:xfrm>
          <a:prstGeom prst="rect">
            <a:avLst/>
          </a:prstGeom>
        </p:spPr>
      </p:pic>
    </p:spTree>
    <p:extLst>
      <p:ext uri="{BB962C8B-B14F-4D97-AF65-F5344CB8AC3E}">
        <p14:creationId xmlns:p14="http://schemas.microsoft.com/office/powerpoint/2010/main" val="25362964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97655-0078-FF84-C144-8F93AE33BF1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EAE6DAB-3919-BDF2-A0A3-50F9396D8E45}"/>
              </a:ext>
            </a:extLst>
          </p:cNvPr>
          <p:cNvSpPr>
            <a:spLocks noGrp="1"/>
          </p:cNvSpPr>
          <p:nvPr>
            <p:ph idx="1"/>
          </p:nvPr>
        </p:nvSpPr>
        <p:spPr/>
        <p:txBody>
          <a:bodyPr/>
          <a:lstStyle/>
          <a:p>
            <a:endParaRPr lang="en-IN"/>
          </a:p>
        </p:txBody>
      </p:sp>
      <p:pic>
        <p:nvPicPr>
          <p:cNvPr id="7" name="Picture 6">
            <a:extLst>
              <a:ext uri="{FF2B5EF4-FFF2-40B4-BE49-F238E27FC236}">
                <a16:creationId xmlns:a16="http://schemas.microsoft.com/office/drawing/2014/main" id="{F66F156C-9F7C-D8D5-647D-D63CF2EC2C3F}"/>
              </a:ext>
            </a:extLst>
          </p:cNvPr>
          <p:cNvPicPr>
            <a:picLocks noChangeAspect="1"/>
          </p:cNvPicPr>
          <p:nvPr/>
        </p:nvPicPr>
        <p:blipFill>
          <a:blip r:embed="rId2"/>
          <a:stretch>
            <a:fillRect/>
          </a:stretch>
        </p:blipFill>
        <p:spPr>
          <a:xfrm>
            <a:off x="2411410" y="1600041"/>
            <a:ext cx="7369179" cy="3657917"/>
          </a:xfrm>
          <a:prstGeom prst="rect">
            <a:avLst/>
          </a:prstGeom>
        </p:spPr>
      </p:pic>
    </p:spTree>
    <p:extLst>
      <p:ext uri="{BB962C8B-B14F-4D97-AF65-F5344CB8AC3E}">
        <p14:creationId xmlns:p14="http://schemas.microsoft.com/office/powerpoint/2010/main" val="13074986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9B5A-9686-D838-0885-BC1BF62D9C71}"/>
              </a:ext>
            </a:extLst>
          </p:cNvPr>
          <p:cNvSpPr>
            <a:spLocks noGrp="1"/>
          </p:cNvSpPr>
          <p:nvPr>
            <p:ph type="title"/>
          </p:nvPr>
        </p:nvSpPr>
        <p:spPr/>
        <p:txBody>
          <a:bodyPr/>
          <a:lstStyle/>
          <a:p>
            <a:r>
              <a:rPr lang="en-IN" dirty="0"/>
              <a:t>Model Summary</a:t>
            </a:r>
          </a:p>
        </p:txBody>
      </p:sp>
      <p:sp>
        <p:nvSpPr>
          <p:cNvPr id="3" name="Content Placeholder 2">
            <a:extLst>
              <a:ext uri="{FF2B5EF4-FFF2-40B4-BE49-F238E27FC236}">
                <a16:creationId xmlns:a16="http://schemas.microsoft.com/office/drawing/2014/main" id="{5D743376-F239-45A8-8BF5-9342DB3503C2}"/>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41EBBB0B-3889-998D-C43A-3EF309AFF158}"/>
              </a:ext>
            </a:extLst>
          </p:cNvPr>
          <p:cNvPicPr>
            <a:picLocks noChangeAspect="1"/>
          </p:cNvPicPr>
          <p:nvPr/>
        </p:nvPicPr>
        <p:blipFill>
          <a:blip r:embed="rId2"/>
          <a:stretch>
            <a:fillRect/>
          </a:stretch>
        </p:blipFill>
        <p:spPr>
          <a:xfrm>
            <a:off x="2895322" y="1699110"/>
            <a:ext cx="6401355" cy="3459780"/>
          </a:xfrm>
          <a:prstGeom prst="rect">
            <a:avLst/>
          </a:prstGeom>
        </p:spPr>
      </p:pic>
    </p:spTree>
    <p:extLst>
      <p:ext uri="{BB962C8B-B14F-4D97-AF65-F5344CB8AC3E}">
        <p14:creationId xmlns:p14="http://schemas.microsoft.com/office/powerpoint/2010/main" val="838904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06BF3-EF6E-98FC-A817-71DADD5A71D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9CC5DB5-81A5-D592-A88F-2A4E2BD4239F}"/>
              </a:ext>
            </a:extLst>
          </p:cNvPr>
          <p:cNvSpPr>
            <a:spLocks noGrp="1"/>
          </p:cNvSpPr>
          <p:nvPr>
            <p:ph idx="1"/>
          </p:nvPr>
        </p:nvSpPr>
        <p:spPr/>
        <p:txBody>
          <a:bodyPr>
            <a:normAutofit fontScale="62500" lnSpcReduction="20000"/>
          </a:bodyPr>
          <a:lstStyle/>
          <a:p>
            <a:r>
              <a:rPr lang="en-US" b="0" i="0" dirty="0">
                <a:solidFill>
                  <a:srgbClr val="212121"/>
                </a:solidFill>
                <a:effectLst/>
                <a:latin typeface="Courier New" panose="02070309020205020404" pitchFamily="49" charset="0"/>
              </a:rPr>
              <a:t>Columns with correlations between -0.5 and 0.5 with previous columns: {0, 1, 130, 134, 135, 10, 11, 141, 15, 19, 149, 22, 23, 150, 153, 154, 157, 158, 31, 162, 35, 163, 37, 38, 166, 42, 44, 45, 175, 178, 181, 187, 61, 74, 78, 79, 81, 89, 90, 98, 99, 105, 106, 110, 111, 114, 116, 118, 121, 124} </a:t>
            </a:r>
          </a:p>
          <a:p>
            <a:r>
              <a:rPr lang="en-US" b="0" i="0" dirty="0">
                <a:solidFill>
                  <a:srgbClr val="212121"/>
                </a:solidFill>
                <a:effectLst/>
                <a:latin typeface="Courier New" panose="02070309020205020404" pitchFamily="49" charset="0"/>
              </a:rPr>
              <a:t>Columns with at least one correlation greater than 0.5 with previous columns: {3, 4, 5, 6, 7, 8, 9, 12, 13, 14, 16, 17, 20, 21, 24, 25, 26, 27, 28, 29, 30, 32, 33, 34, 36, 39, 40, 41, 43, 46, 47, 48, 49, 50, 51, 52, 53, 54, 55, 56, 57, 58, 59, 60, 62, 63, 64, 65, 66, 67, 68, 69, 70, 71, 72, 73, 75, 76, 77, 80, 82, 83, 84, 85, 86, 87, 88, 91, 92, 93, 94, 95, 96, 97, 100, 101, 102, 103, 104, 107, 108, 109, 112, 113, 115, 117, 119, 120, 122, 123, 125, 126, 127, 128, 129, 131, 132, 133, 136, 137, 138, 139, 140, 142, 143, 144, 145, 146, 147, 148, 151, 152, 155, 156, 159, 160, 161, 164, 165, 167, 168, 169, 170, 171, 172, 173, 174, 176, 177, 179, 180, 182, 183, 184, 185, 186, 188, 189, 190, 191, 192, 193, 194} </a:t>
            </a:r>
          </a:p>
          <a:p>
            <a:r>
              <a:rPr lang="en-US" b="0" i="0" dirty="0">
                <a:solidFill>
                  <a:srgbClr val="212121"/>
                </a:solidFill>
                <a:effectLst/>
                <a:latin typeface="Courier New" panose="02070309020205020404" pitchFamily="49" charset="0"/>
              </a:rPr>
              <a:t>Columns with at least one correlation less than -0.5 with previous columns: {2, 18}</a:t>
            </a:r>
            <a:endParaRPr lang="en-IN" dirty="0"/>
          </a:p>
        </p:txBody>
      </p:sp>
    </p:spTree>
    <p:extLst>
      <p:ext uri="{BB962C8B-B14F-4D97-AF65-F5344CB8AC3E}">
        <p14:creationId xmlns:p14="http://schemas.microsoft.com/office/powerpoint/2010/main" val="3333882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423EB-E6F1-49AB-7C9E-468B2F271CAB}"/>
              </a:ext>
            </a:extLst>
          </p:cNvPr>
          <p:cNvSpPr>
            <a:spLocks noGrp="1"/>
          </p:cNvSpPr>
          <p:nvPr>
            <p:ph type="title"/>
          </p:nvPr>
        </p:nvSpPr>
        <p:spPr/>
        <p:txBody>
          <a:bodyPr/>
          <a:lstStyle/>
          <a:p>
            <a:r>
              <a:rPr lang="en-IN" dirty="0"/>
              <a:t>Top 30 features </a:t>
            </a:r>
            <a:r>
              <a:rPr lang="en-IN" dirty="0" err="1"/>
              <a:t>mutual_info_regression</a:t>
            </a:r>
            <a:endParaRPr lang="en-IN" dirty="0"/>
          </a:p>
        </p:txBody>
      </p:sp>
      <p:sp>
        <p:nvSpPr>
          <p:cNvPr id="3" name="Content Placeholder 2">
            <a:extLst>
              <a:ext uri="{FF2B5EF4-FFF2-40B4-BE49-F238E27FC236}">
                <a16:creationId xmlns:a16="http://schemas.microsoft.com/office/drawing/2014/main" id="{EAA836A6-6BD5-85B3-E1CB-0ED3E2323BE4}"/>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BEE50C03-21EF-76AB-8C72-B819079DF08B}"/>
              </a:ext>
            </a:extLst>
          </p:cNvPr>
          <p:cNvPicPr>
            <a:picLocks noChangeAspect="1"/>
          </p:cNvPicPr>
          <p:nvPr/>
        </p:nvPicPr>
        <p:blipFill>
          <a:blip r:embed="rId2"/>
          <a:stretch>
            <a:fillRect/>
          </a:stretch>
        </p:blipFill>
        <p:spPr>
          <a:xfrm>
            <a:off x="1946550" y="1653386"/>
            <a:ext cx="8298899" cy="3551228"/>
          </a:xfrm>
          <a:prstGeom prst="rect">
            <a:avLst/>
          </a:prstGeom>
        </p:spPr>
      </p:pic>
    </p:spTree>
    <p:extLst>
      <p:ext uri="{BB962C8B-B14F-4D97-AF65-F5344CB8AC3E}">
        <p14:creationId xmlns:p14="http://schemas.microsoft.com/office/powerpoint/2010/main" val="22567944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039E3-66FC-D72D-CFE9-762451D9A317}"/>
              </a:ext>
            </a:extLst>
          </p:cNvPr>
          <p:cNvSpPr>
            <a:spLocks noGrp="1"/>
          </p:cNvSpPr>
          <p:nvPr>
            <p:ph type="title"/>
          </p:nvPr>
        </p:nvSpPr>
        <p:spPr/>
        <p:txBody>
          <a:bodyPr/>
          <a:lstStyle/>
          <a:p>
            <a:r>
              <a:rPr lang="en-IN" dirty="0" err="1"/>
              <a:t>HeatMap</a:t>
            </a:r>
            <a:r>
              <a:rPr lang="en-IN" dirty="0"/>
              <a:t> of Top 30 </a:t>
            </a:r>
          </a:p>
        </p:txBody>
      </p:sp>
      <p:sp>
        <p:nvSpPr>
          <p:cNvPr id="3" name="Content Placeholder 2">
            <a:extLst>
              <a:ext uri="{FF2B5EF4-FFF2-40B4-BE49-F238E27FC236}">
                <a16:creationId xmlns:a16="http://schemas.microsoft.com/office/drawing/2014/main" id="{6F90FE1C-ADE8-5F91-5F1A-3BD4E4F97D79}"/>
              </a:ext>
            </a:extLst>
          </p:cNvPr>
          <p:cNvSpPr>
            <a:spLocks noGrp="1"/>
          </p:cNvSpPr>
          <p:nvPr>
            <p:ph idx="1"/>
          </p:nvPr>
        </p:nvSpPr>
        <p:spPr/>
        <p:txBody>
          <a:bodyPr/>
          <a:lstStyle/>
          <a:p>
            <a:endParaRPr lang="en-IN" dirty="0"/>
          </a:p>
        </p:txBody>
      </p:sp>
      <p:pic>
        <p:nvPicPr>
          <p:cNvPr id="2050" name="Picture 2">
            <a:extLst>
              <a:ext uri="{FF2B5EF4-FFF2-40B4-BE49-F238E27FC236}">
                <a16:creationId xmlns:a16="http://schemas.microsoft.com/office/drawing/2014/main" id="{874324E0-D1E5-CB33-7CEE-9AA18FEE40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5813" y="303983"/>
            <a:ext cx="6976187" cy="65540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3416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817C0-7F5E-12DA-BCF7-DA7EDEE1F9E7}"/>
              </a:ext>
            </a:extLst>
          </p:cNvPr>
          <p:cNvSpPr>
            <a:spLocks noGrp="1"/>
          </p:cNvSpPr>
          <p:nvPr>
            <p:ph type="title"/>
          </p:nvPr>
        </p:nvSpPr>
        <p:spPr/>
        <p:txBody>
          <a:bodyPr/>
          <a:lstStyle/>
          <a:p>
            <a:r>
              <a:rPr lang="en-IN" dirty="0"/>
              <a:t>Fischer Classification</a:t>
            </a:r>
          </a:p>
        </p:txBody>
      </p:sp>
      <p:sp>
        <p:nvSpPr>
          <p:cNvPr id="3" name="Content Placeholder 2">
            <a:extLst>
              <a:ext uri="{FF2B5EF4-FFF2-40B4-BE49-F238E27FC236}">
                <a16:creationId xmlns:a16="http://schemas.microsoft.com/office/drawing/2014/main" id="{78E7DC6B-8540-7FD4-84FD-1A136B8DE6DC}"/>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C5F8F36-75FB-FF02-C7FD-9B0785D730F6}"/>
              </a:ext>
            </a:extLst>
          </p:cNvPr>
          <p:cNvPicPr>
            <a:picLocks noChangeAspect="1"/>
          </p:cNvPicPr>
          <p:nvPr/>
        </p:nvPicPr>
        <p:blipFill>
          <a:blip r:embed="rId2"/>
          <a:stretch>
            <a:fillRect/>
          </a:stretch>
        </p:blipFill>
        <p:spPr>
          <a:xfrm>
            <a:off x="4302980" y="1460675"/>
            <a:ext cx="6889077" cy="4328535"/>
          </a:xfrm>
          <a:prstGeom prst="rect">
            <a:avLst/>
          </a:prstGeom>
        </p:spPr>
      </p:pic>
    </p:spTree>
    <p:extLst>
      <p:ext uri="{BB962C8B-B14F-4D97-AF65-F5344CB8AC3E}">
        <p14:creationId xmlns:p14="http://schemas.microsoft.com/office/powerpoint/2010/main" val="3428185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6C75F-5004-99A1-37C8-AF0E2E7579F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0268A92-FC6E-6AB7-14F3-B2FFD7C5AA59}"/>
              </a:ext>
            </a:extLst>
          </p:cNvPr>
          <p:cNvSpPr>
            <a:spLocks noGrp="1"/>
          </p:cNvSpPr>
          <p:nvPr>
            <p:ph idx="1"/>
          </p:nvPr>
        </p:nvSpPr>
        <p:spPr/>
        <p:txBody>
          <a:bodyPr/>
          <a:lstStyle/>
          <a:p>
            <a:endParaRPr lang="en-IN"/>
          </a:p>
        </p:txBody>
      </p:sp>
      <p:pic>
        <p:nvPicPr>
          <p:cNvPr id="3074" name="Picture 2">
            <a:extLst>
              <a:ext uri="{FF2B5EF4-FFF2-40B4-BE49-F238E27FC236}">
                <a16:creationId xmlns:a16="http://schemas.microsoft.com/office/drawing/2014/main" id="{22A831A1-1663-1109-2310-611F0C57B8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074" y="102636"/>
            <a:ext cx="75819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960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17BD4-6BE6-2F64-3F62-503D71C1418C}"/>
              </a:ext>
            </a:extLst>
          </p:cNvPr>
          <p:cNvSpPr>
            <a:spLocks noGrp="1"/>
          </p:cNvSpPr>
          <p:nvPr>
            <p:ph type="title"/>
          </p:nvPr>
        </p:nvSpPr>
        <p:spPr/>
        <p:txBody>
          <a:bodyPr/>
          <a:lstStyle/>
          <a:p>
            <a:r>
              <a:rPr lang="en-IN" dirty="0"/>
              <a:t>Time Series </a:t>
            </a:r>
            <a:br>
              <a:rPr lang="en-IN" dirty="0"/>
            </a:br>
            <a:endParaRPr lang="en-IN" dirty="0"/>
          </a:p>
        </p:txBody>
      </p:sp>
      <p:sp>
        <p:nvSpPr>
          <p:cNvPr id="3" name="Content Placeholder 2">
            <a:extLst>
              <a:ext uri="{FF2B5EF4-FFF2-40B4-BE49-F238E27FC236}">
                <a16:creationId xmlns:a16="http://schemas.microsoft.com/office/drawing/2014/main" id="{C4F0B6F5-239F-27E8-213F-CAF14B1130C9}"/>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E4D9C5AC-27E4-398F-5A01-518412285A27}"/>
              </a:ext>
            </a:extLst>
          </p:cNvPr>
          <p:cNvPicPr>
            <a:picLocks noChangeAspect="1"/>
          </p:cNvPicPr>
          <p:nvPr/>
        </p:nvPicPr>
        <p:blipFill>
          <a:blip r:embed="rId2"/>
          <a:stretch>
            <a:fillRect/>
          </a:stretch>
        </p:blipFill>
        <p:spPr>
          <a:xfrm>
            <a:off x="0" y="1616384"/>
            <a:ext cx="12192000" cy="3625232"/>
          </a:xfrm>
          <a:prstGeom prst="rect">
            <a:avLst/>
          </a:prstGeom>
        </p:spPr>
      </p:pic>
    </p:spTree>
    <p:extLst>
      <p:ext uri="{BB962C8B-B14F-4D97-AF65-F5344CB8AC3E}">
        <p14:creationId xmlns:p14="http://schemas.microsoft.com/office/powerpoint/2010/main" val="34195480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1879</Words>
  <Application>Microsoft Office PowerPoint</Application>
  <PresentationFormat>Widescreen</PresentationFormat>
  <Paragraphs>74</Paragraphs>
  <Slides>35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Arial</vt:lpstr>
      <vt:lpstr>Calibri</vt:lpstr>
      <vt:lpstr>Calibri Light</vt:lpstr>
      <vt:lpstr>Century Gothic</vt:lpstr>
      <vt:lpstr>Courier New</vt:lpstr>
      <vt:lpstr>KaTeX_Main</vt:lpstr>
      <vt:lpstr>KaTeX_Math</vt:lpstr>
      <vt:lpstr>Söhne</vt:lpstr>
      <vt:lpstr>Office Theme</vt:lpstr>
      <vt:lpstr>MACAU 2018</vt:lpstr>
      <vt:lpstr>Coorelation Matrix</vt:lpstr>
      <vt:lpstr>PowerPoint Presentation</vt:lpstr>
      <vt:lpstr>PowerPoint Presentation</vt:lpstr>
      <vt:lpstr>Top 30 features mutual_info_regression</vt:lpstr>
      <vt:lpstr>HeatMap of Top 30 </vt:lpstr>
      <vt:lpstr>Fischer Classification</vt:lpstr>
      <vt:lpstr>PowerPoint Presentation</vt:lpstr>
      <vt:lpstr>Time Series  </vt:lpstr>
      <vt:lpstr>MonthWise Distribution</vt:lpstr>
      <vt:lpstr>PowerPoint Presentation</vt:lpstr>
      <vt:lpstr>Relation between Macau light show Tiger Airways and Arrivals </vt:lpstr>
      <vt:lpstr>PowerPoint Presentation</vt:lpstr>
      <vt:lpstr>PowerPoint Presentation</vt:lpstr>
      <vt:lpstr>Moving Average Plots </vt:lpstr>
      <vt:lpstr>PowerPoint Presentation</vt:lpstr>
      <vt:lpstr>PowerPoint Presentation</vt:lpstr>
      <vt:lpstr>PowerPoint Presentation</vt:lpstr>
      <vt:lpstr>RMSE Values Calculated </vt:lpstr>
      <vt:lpstr>PowerPoint Presentation</vt:lpstr>
      <vt:lpstr>PowerPoint Presentation</vt:lpstr>
      <vt:lpstr>PowerPoint Presentation</vt:lpstr>
      <vt:lpstr>PowerPoint Presentation</vt:lpstr>
      <vt:lpstr>PowerPoint Presentation</vt:lpstr>
      <vt:lpstr>Seasonal Decomposition</vt:lpstr>
      <vt:lpstr>PowerPoint Presentation</vt:lpstr>
      <vt:lpstr>PowerPoint Presentation</vt:lpstr>
      <vt:lpstr>PowerPoint Presentation</vt:lpstr>
      <vt:lpstr>Detrended Data </vt:lpstr>
      <vt:lpstr>Predictions from AUTO ARIMA MODEL  </vt:lpstr>
      <vt:lpstr>PowerPoint Presentation</vt:lpstr>
      <vt:lpstr>PowerPoint Presentation</vt:lpstr>
      <vt:lpstr>PowerPoint Presentation</vt:lpstr>
      <vt:lpstr>PowerPoint Presentation</vt:lpstr>
      <vt:lpstr>Model 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MACAU 2018</dc:title>
  <dc:creator>Gaurang Gupta</dc:creator>
  <cp:lastModifiedBy>Gaurang Gupta</cp:lastModifiedBy>
  <cp:revision>6</cp:revision>
  <dcterms:created xsi:type="dcterms:W3CDTF">2024-03-29T18:11:52Z</dcterms:created>
  <dcterms:modified xsi:type="dcterms:W3CDTF">2024-03-30T06:34:00Z</dcterms:modified>
</cp:coreProperties>
</file>

<file path=docProps/thumbnail.jpeg>
</file>